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91" r:id="rId2"/>
    <p:sldId id="483" r:id="rId3"/>
    <p:sldId id="484" r:id="rId4"/>
    <p:sldId id="326" r:id="rId5"/>
    <p:sldId id="410" r:id="rId6"/>
    <p:sldId id="426" r:id="rId7"/>
    <p:sldId id="489" r:id="rId8"/>
    <p:sldId id="423" r:id="rId9"/>
    <p:sldId id="416" r:id="rId10"/>
    <p:sldId id="417" r:id="rId11"/>
    <p:sldId id="421" r:id="rId12"/>
    <p:sldId id="422" r:id="rId13"/>
    <p:sldId id="492" r:id="rId14"/>
    <p:sldId id="485" r:id="rId15"/>
    <p:sldId id="430" r:id="rId16"/>
    <p:sldId id="332" r:id="rId17"/>
    <p:sldId id="333" r:id="rId18"/>
    <p:sldId id="437" r:id="rId19"/>
    <p:sldId id="486" r:id="rId20"/>
    <p:sldId id="490" r:id="rId21"/>
    <p:sldId id="363" r:id="rId22"/>
    <p:sldId id="364" r:id="rId23"/>
    <p:sldId id="452" r:id="rId24"/>
    <p:sldId id="341" r:id="rId25"/>
    <p:sldId id="361" r:id="rId26"/>
    <p:sldId id="467" r:id="rId27"/>
    <p:sldId id="468" r:id="rId28"/>
    <p:sldId id="469" r:id="rId29"/>
    <p:sldId id="470" r:id="rId30"/>
    <p:sldId id="487" r:id="rId31"/>
    <p:sldId id="447" r:id="rId32"/>
    <p:sldId id="450" r:id="rId33"/>
    <p:sldId id="449" r:id="rId34"/>
    <p:sldId id="448" r:id="rId35"/>
    <p:sldId id="386" r:id="rId36"/>
    <p:sldId id="473" r:id="rId37"/>
    <p:sldId id="493" r:id="rId38"/>
    <p:sldId id="462" r:id="rId39"/>
    <p:sldId id="446" r:id="rId40"/>
    <p:sldId id="488" r:id="rId41"/>
    <p:sldId id="45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an Jupe" initials="FJ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08F00"/>
    <a:srgbClr val="00FA00"/>
    <a:srgbClr val="FFFD78"/>
    <a:srgbClr val="FFFC00"/>
    <a:srgbClr val="B8D7AE"/>
    <a:srgbClr val="FADCC1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07"/>
    <p:restoredTop sz="91818" autoAdjust="0"/>
  </p:normalViewPr>
  <p:slideViewPr>
    <p:cSldViewPr snapToGrid="0" snapToObjects="1">
      <p:cViewPr>
        <p:scale>
          <a:sx n="100" d="100"/>
          <a:sy n="100" d="100"/>
        </p:scale>
        <p:origin x="75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witekk:Documents:Kamil%20Data:S.%20americanum:R2_locus_Rpi_amr3:Rpi-amr3_locus_identity:C18_assmbl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Potato genome</c:v>
                </c:pt>
                <c:pt idx="1">
                  <c:v>NLRs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1100.0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5059842519685"/>
          <c:y val="0.0467625899280575"/>
          <c:w val="0.897557270341207"/>
          <c:h val="0.7392668416447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Graph!$H$30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Graph!$G$31:$G$69</c:f>
              <c:numCache>
                <c:formatCode>General</c:formatCode>
                <c:ptCount val="3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</c:numCache>
            </c:numRef>
          </c:cat>
          <c:val>
            <c:numRef>
              <c:f>Graph!$H$31:$H$69</c:f>
              <c:numCache>
                <c:formatCode>General</c:formatCode>
                <c:ptCount val="39"/>
                <c:pt idx="0">
                  <c:v>21.0</c:v>
                </c:pt>
                <c:pt idx="1">
                  <c:v>13.0</c:v>
                </c:pt>
                <c:pt idx="2">
                  <c:v>2.0</c:v>
                </c:pt>
                <c:pt idx="3">
                  <c:v>4.0</c:v>
                </c:pt>
                <c:pt idx="4">
                  <c:v>1.0</c:v>
                </c:pt>
                <c:pt idx="5">
                  <c:v>1.0</c:v>
                </c:pt>
                <c:pt idx="6">
                  <c:v>2.0</c:v>
                </c:pt>
                <c:pt idx="7">
                  <c:v>1.0</c:v>
                </c:pt>
                <c:pt idx="9">
                  <c:v>2.0</c:v>
                </c:pt>
                <c:pt idx="11">
                  <c:v>1.0</c:v>
                </c:pt>
                <c:pt idx="12">
                  <c:v>2.0</c:v>
                </c:pt>
                <c:pt idx="13">
                  <c:v>2.0</c:v>
                </c:pt>
                <c:pt idx="14">
                  <c:v>2.0</c:v>
                </c:pt>
                <c:pt idx="16">
                  <c:v>2.0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4">
                  <c:v>1.0</c:v>
                </c:pt>
                <c:pt idx="30">
                  <c:v>1.0</c:v>
                </c:pt>
                <c:pt idx="31">
                  <c:v>1.0</c:v>
                </c:pt>
                <c:pt idx="38">
                  <c:v>1.0</c:v>
                </c:pt>
              </c:numCache>
            </c:numRef>
          </c:val>
        </c:ser>
        <c:ser>
          <c:idx val="1"/>
          <c:order val="1"/>
          <c:tx>
            <c:strRef>
              <c:f>Graph!$I$30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00FF00"/>
            </a:solidFill>
            <a:effectLst/>
          </c:spPr>
          <c:invertIfNegative val="0"/>
          <c:cat>
            <c:numRef>
              <c:f>Graph!$G$31:$G$69</c:f>
              <c:numCache>
                <c:formatCode>General</c:formatCode>
                <c:ptCount val="3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</c:numCache>
            </c:numRef>
          </c:cat>
          <c:val>
            <c:numRef>
              <c:f>Graph!$I$31:$I$69</c:f>
              <c:numCache>
                <c:formatCode>General</c:formatCode>
                <c:ptCount val="39"/>
                <c:pt idx="0">
                  <c:v>18.0</c:v>
                </c:pt>
                <c:pt idx="1">
                  <c:v>8.0</c:v>
                </c:pt>
                <c:pt idx="2">
                  <c:v>7.0</c:v>
                </c:pt>
                <c:pt idx="3">
                  <c:v>4.0</c:v>
                </c:pt>
                <c:pt idx="4">
                  <c:v>3.0</c:v>
                </c:pt>
                <c:pt idx="6">
                  <c:v>4.0</c:v>
                </c:pt>
                <c:pt idx="7">
                  <c:v>3.0</c:v>
                </c:pt>
                <c:pt idx="9">
                  <c:v>1.0</c:v>
                </c:pt>
                <c:pt idx="10">
                  <c:v>1.0</c:v>
                </c:pt>
                <c:pt idx="11">
                  <c:v>2.0</c:v>
                </c:pt>
                <c:pt idx="12">
                  <c:v>3.0</c:v>
                </c:pt>
                <c:pt idx="15">
                  <c:v>1.0</c:v>
                </c:pt>
                <c:pt idx="17">
                  <c:v>1.0</c:v>
                </c:pt>
                <c:pt idx="20">
                  <c:v>1.0</c:v>
                </c:pt>
                <c:pt idx="24">
                  <c:v>1.0</c:v>
                </c:pt>
                <c:pt idx="26">
                  <c:v>1.0</c:v>
                </c:pt>
                <c:pt idx="27">
                  <c:v>2.0</c:v>
                </c:pt>
                <c:pt idx="31">
                  <c:v>1.0</c:v>
                </c:pt>
                <c:pt idx="33">
                  <c:v>2.0</c:v>
                </c:pt>
              </c:numCache>
            </c:numRef>
          </c:val>
        </c:ser>
        <c:ser>
          <c:idx val="2"/>
          <c:order val="2"/>
          <c:tx>
            <c:strRef>
              <c:f>Graph!$J$30</c:f>
              <c:strCache>
                <c:ptCount val="1"/>
                <c:pt idx="0">
                  <c:v>G</c:v>
                </c:pt>
              </c:strCache>
            </c:strRef>
          </c:tx>
          <c:spPr>
            <a:solidFill>
              <a:srgbClr val="FFFF00"/>
            </a:solidFill>
            <a:effectLst/>
          </c:spPr>
          <c:invertIfNegative val="0"/>
          <c:cat>
            <c:numRef>
              <c:f>Graph!$G$31:$G$69</c:f>
              <c:numCache>
                <c:formatCode>General</c:formatCode>
                <c:ptCount val="3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</c:numCache>
            </c:numRef>
          </c:cat>
          <c:val>
            <c:numRef>
              <c:f>Graph!$J$31:$J$69</c:f>
              <c:numCache>
                <c:formatCode>General</c:formatCode>
                <c:ptCount val="39"/>
                <c:pt idx="0">
                  <c:v>6.0</c:v>
                </c:pt>
                <c:pt idx="1">
                  <c:v>2.0</c:v>
                </c:pt>
                <c:pt idx="2">
                  <c:v>1.0</c:v>
                </c:pt>
                <c:pt idx="3">
                  <c:v>1.0</c:v>
                </c:pt>
              </c:numCache>
            </c:numRef>
          </c:val>
        </c:ser>
        <c:ser>
          <c:idx val="3"/>
          <c:order val="3"/>
          <c:tx>
            <c:strRef>
              <c:f>Graph!$K$30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rgbClr val="0000FF"/>
            </a:solidFill>
            <a:effectLst/>
          </c:spPr>
          <c:invertIfNegative val="0"/>
          <c:cat>
            <c:numRef>
              <c:f>Graph!$G$31:$G$69</c:f>
              <c:numCache>
                <c:formatCode>General</c:formatCode>
                <c:ptCount val="3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</c:numCache>
            </c:numRef>
          </c:cat>
          <c:val>
            <c:numRef>
              <c:f>Graph!$K$31:$K$69</c:f>
              <c:numCache>
                <c:formatCode>General</c:formatCode>
                <c:ptCount val="39"/>
                <c:pt idx="0">
                  <c:v>3.0</c:v>
                </c:pt>
                <c:pt idx="1">
                  <c:v>4.0</c:v>
                </c:pt>
                <c:pt idx="2">
                  <c:v>3.0</c:v>
                </c:pt>
                <c:pt idx="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655221920"/>
        <c:axId val="534521696"/>
      </c:barChart>
      <c:catAx>
        <c:axId val="655221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ROI</a:t>
                </a:r>
                <a:r>
                  <a:rPr lang="en-US" sz="1400" baseline="0"/>
                  <a:t> read depth over error position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415535748031496"/>
              <c:y val="0.8859352580927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 i="0"/>
            </a:pPr>
            <a:endParaRPr lang="en-US"/>
          </a:p>
        </c:txPr>
        <c:crossAx val="534521696"/>
        <c:crosses val="autoZero"/>
        <c:auto val="1"/>
        <c:lblAlgn val="ctr"/>
        <c:lblOffset val="100"/>
        <c:noMultiLvlLbl val="0"/>
      </c:catAx>
      <c:valAx>
        <c:axId val="534521696"/>
        <c:scaling>
          <c:orientation val="minMax"/>
          <c:max val="5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aseline="0"/>
                  <a:t>Number of </a:t>
                </a:r>
                <a:r>
                  <a:rPr lang="en-US" sz="1400" baseline="0" smtClean="0"/>
                  <a:t>errors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0.00769696969696969"/>
              <c:y val="0.216641349034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 i="0"/>
            </a:pPr>
            <a:endParaRPr lang="en-US"/>
          </a:p>
        </c:txPr>
        <c:crossAx val="655221920"/>
        <c:crosses val="autoZero"/>
        <c:crossBetween val="between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872368169887855"/>
          <c:y val="0.0983042296704062"/>
          <c:w val="0.0512990306103879"/>
          <c:h val="0.356842031914152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31T13:25:55.587" idx="6">
    <p:pos x="2437" y="3299"/>
    <p:text>Actually an interesting point - which NLR subfamilies are contracted/expanded in contrast to potato, tomato, pepper, Nicotiana == Sol Pan-NLRome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31T13:22:39.274" idx="4">
    <p:pos x="5450" y="596"/>
    <p:text>Very technical slide, most likely more confusing if you have a broad auditorium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62A88-12A0-884A-8C53-5C020333908A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42F00-F61C-6F4D-8C03-EF23E1DD7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8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Preselected lines show resistance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phenotyping assays</a:t>
            </a:r>
            <a:r>
              <a:rPr lang="en-US" baseline="0" dirty="0" smtClean="0"/>
              <a:t> (detached-leaf assay, different isolates and inoculums) and expression of the 3 </a:t>
            </a:r>
            <a:r>
              <a:rPr lang="en-US" baseline="0" dirty="0" err="1" smtClean="0"/>
              <a:t>Rpi</a:t>
            </a:r>
            <a:r>
              <a:rPr lang="en-US" baseline="0" dirty="0" smtClean="0"/>
              <a:t> genes (in case of the stack).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Expression of the 3 genes</a:t>
            </a:r>
            <a:r>
              <a:rPr lang="en-US" baseline="0" dirty="0" smtClean="0"/>
              <a:t> was checked as a proxy for functionality, while we investigate what are the cognate effectors and build a differential set of isolates.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From those lines, the ones displaying higher degree of resistance and better phenotype in the GH were selected for the field (2 for the single </a:t>
            </a:r>
            <a:r>
              <a:rPr lang="en-US" baseline="0" dirty="0" err="1" smtClean="0"/>
              <a:t>Rpi</a:t>
            </a:r>
            <a:r>
              <a:rPr lang="en-US" baseline="0" dirty="0" smtClean="0"/>
              <a:t> genes, 4 for the stack).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1D09-5B01-3D4D-ABD8-4D70E459923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47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7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5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</a:t>
            </a:r>
            <a:r>
              <a:rPr lang="en-US" dirty="0" err="1" smtClean="0"/>
              <a:t>multigenic</a:t>
            </a:r>
            <a:r>
              <a:rPr lang="en-US" dirty="0" smtClean="0"/>
              <a:t> family,</a:t>
            </a:r>
            <a:r>
              <a:rPr lang="en-US" baseline="0" dirty="0" smtClean="0"/>
              <a:t> any organism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CCE3E-2E11-47EA-8E8F-9E5F5E11B32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1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CCE3E-2E11-47EA-8E8F-9E5F5E11B32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95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is doing the job</a:t>
            </a:r>
          </a:p>
          <a:p>
            <a:r>
              <a:rPr lang="en-US" baseline="0" dirty="0" smtClean="0"/>
              <a:t>How to select it from hundreds to thousand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8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4BC1A-BBEF-984E-B5B1-179A45FEEA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4BC1A-BBEF-984E-B5B1-179A45FEEA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5-6 mutants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42F00-F61C-6F4D-8C03-EF23E1DD77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6772F-6E73-3A4E-A96B-CED6E62AF9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5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0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8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2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F469B-D009-C948-B2E2-6E6F5022D2D5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0E79E-E984-1F45-9ACB-2932E9D3F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1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2.jp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21134"/>
            <a:ext cx="89281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  <a:latin typeface="Calibri" charset="0"/>
              </a:rPr>
              <a:t>Exploring the plant resistant gene complement using </a:t>
            </a:r>
            <a:r>
              <a:rPr lang="en-US" sz="2600" b="1" dirty="0" err="1">
                <a:solidFill>
                  <a:srgbClr val="002060"/>
                </a:solidFill>
                <a:latin typeface="Calibri" charset="0"/>
              </a:rPr>
              <a:t>RenSeq</a:t>
            </a:r>
            <a:r>
              <a:rPr lang="en-US" sz="2600" b="1" dirty="0">
                <a:solidFill>
                  <a:srgbClr val="002060"/>
                </a:solidFill>
                <a:latin typeface="Calibri" charset="0"/>
              </a:rPr>
              <a:t> </a:t>
            </a:r>
            <a:endParaRPr lang="en-US" sz="2600" b="1" dirty="0" smtClean="0">
              <a:solidFill>
                <a:srgbClr val="002060"/>
              </a:solidFill>
              <a:latin typeface="Calibri" charset="0"/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Calibri" charset="0"/>
              </a:rPr>
              <a:t>(</a:t>
            </a:r>
            <a:r>
              <a:rPr lang="en-US" sz="2000" b="1" i="1" dirty="0">
                <a:solidFill>
                  <a:srgbClr val="002060"/>
                </a:solidFill>
                <a:latin typeface="Calibri" charset="0"/>
              </a:rPr>
              <a:t>R</a:t>
            </a:r>
            <a:r>
              <a:rPr lang="en-US" sz="2000" b="1" dirty="0">
                <a:solidFill>
                  <a:srgbClr val="002060"/>
                </a:solidFill>
                <a:latin typeface="Calibri" charset="0"/>
              </a:rPr>
              <a:t> gene </a:t>
            </a:r>
            <a:r>
              <a:rPr lang="en-US" sz="2000" b="1" dirty="0" smtClean="0">
                <a:solidFill>
                  <a:srgbClr val="002060"/>
                </a:solidFill>
                <a:latin typeface="Calibri" charset="0"/>
              </a:rPr>
              <a:t>Enrichment </a:t>
            </a:r>
            <a:r>
              <a:rPr lang="en-US" sz="2000" b="1" dirty="0">
                <a:solidFill>
                  <a:srgbClr val="002060"/>
                </a:solidFill>
                <a:latin typeface="Calibri" charset="0"/>
              </a:rPr>
              <a:t>and Sequencing): </a:t>
            </a:r>
          </a:p>
          <a:p>
            <a:pPr algn="ctr"/>
            <a:endParaRPr lang="en-US" sz="2600" b="1" dirty="0" smtClean="0">
              <a:solidFill>
                <a:srgbClr val="002060"/>
              </a:solidFill>
              <a:latin typeface="Calibri" charset="0"/>
            </a:endParaRPr>
          </a:p>
          <a:p>
            <a:pPr algn="ctr"/>
            <a:r>
              <a:rPr lang="en-US" sz="2600" b="1" dirty="0" smtClean="0">
                <a:solidFill>
                  <a:srgbClr val="002060"/>
                </a:solidFill>
                <a:latin typeface="Calibri" charset="0"/>
              </a:rPr>
              <a:t>from </a:t>
            </a:r>
            <a:r>
              <a:rPr lang="en-US" sz="2600" b="1" dirty="0">
                <a:solidFill>
                  <a:srgbClr val="002060"/>
                </a:solidFill>
                <a:latin typeface="Calibri" charset="0"/>
              </a:rPr>
              <a:t>discovery to application</a:t>
            </a:r>
            <a:endParaRPr lang="en-US" sz="26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18" y="5324934"/>
            <a:ext cx="2133065" cy="1164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518" y="3919156"/>
            <a:ext cx="2011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Kamil Witek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01/08/2017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TSL summer school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128" y="1773356"/>
            <a:ext cx="4839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8000"/>
              </a:buClr>
              <a:buFont typeface="Arial"/>
              <a:buChar char="•"/>
            </a:pPr>
            <a:r>
              <a:rPr lang="en-GB" dirty="0" err="1" smtClean="0"/>
              <a:t>PacBio</a:t>
            </a:r>
            <a:r>
              <a:rPr lang="en-GB" dirty="0"/>
              <a:t>:</a:t>
            </a:r>
            <a:r>
              <a:rPr lang="en-GB" dirty="0" smtClean="0"/>
              <a:t> long reads with high error rate</a:t>
            </a:r>
          </a:p>
          <a:p>
            <a:pPr marL="285750" indent="-285750">
              <a:buClr>
                <a:srgbClr val="008000"/>
              </a:buClr>
              <a:buFont typeface="Arial"/>
              <a:buChar char="•"/>
            </a:pPr>
            <a:endParaRPr lang="en-GB" dirty="0" smtClean="0"/>
          </a:p>
          <a:p>
            <a:pPr marL="285750" indent="-285750">
              <a:buClr>
                <a:srgbClr val="008000"/>
              </a:buClr>
              <a:buFont typeface="Arial"/>
              <a:buChar char="•"/>
            </a:pPr>
            <a:r>
              <a:rPr lang="en-GB" dirty="0" smtClean="0"/>
              <a:t>Solution: Circular Consensus Sequencing  (CCS)</a:t>
            </a:r>
          </a:p>
          <a:p>
            <a:pPr marL="285750" indent="-285750">
              <a:buClr>
                <a:srgbClr val="008000"/>
              </a:buClr>
              <a:buFont typeface="Arial"/>
              <a:buChar char="•"/>
            </a:pP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0160"/>
          <a:stretch/>
        </p:blipFill>
        <p:spPr>
          <a:xfrm>
            <a:off x="2102491" y="4750000"/>
            <a:ext cx="6387905" cy="163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636" b="28915"/>
          <a:stretch/>
        </p:blipFill>
        <p:spPr>
          <a:xfrm>
            <a:off x="5208416" y="1320800"/>
            <a:ext cx="3233486" cy="34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1461" y="893400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/>
              <a:t>3-4 kb NLR-enriched library</a:t>
            </a:r>
            <a:endParaRPr lang="en-US" sz="1200"/>
          </a:p>
        </p:txBody>
      </p:sp>
      <p:sp>
        <p:nvSpPr>
          <p:cNvPr id="9" name="Rectangle 8"/>
          <p:cNvSpPr/>
          <p:nvPr/>
        </p:nvSpPr>
        <p:spPr>
          <a:xfrm>
            <a:off x="1075268" y="136270"/>
            <a:ext cx="670675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RenSeq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with 3-4kb CCS </a:t>
            </a:r>
            <a:r>
              <a:rPr lang="en-US" sz="240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PacBio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reads</a:t>
            </a:r>
            <a:endParaRPr lang="en-US" sz="240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6306" y="5118100"/>
            <a:ext cx="565596" cy="1263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4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creen Shot 2015-04-30 at 11.34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37556" r="42083" b="12667"/>
          <a:stretch/>
        </p:blipFill>
        <p:spPr>
          <a:xfrm>
            <a:off x="0" y="1483237"/>
            <a:ext cx="4362824" cy="2017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79532" y="2113109"/>
            <a:ext cx="59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</a:t>
            </a:r>
            <a:r>
              <a:rPr lang="en-US" sz="1600" smtClean="0"/>
              <a:t> kb</a:t>
            </a:r>
            <a:endParaRPr 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2809463" y="2113109"/>
            <a:ext cx="54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4 kb</a:t>
            </a:r>
            <a:endParaRPr lang="en-US" sz="160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089081" y="1648105"/>
            <a:ext cx="1450" cy="170050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0889" y="83671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1893"/>
              </a:buClr>
              <a:buFont typeface="Wingdings" charset="2"/>
              <a:buChar char="Ø"/>
            </a:pPr>
            <a:r>
              <a:rPr lang="en-US" smtClean="0"/>
              <a:t>Read length distribution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696271" y="82742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1893"/>
              </a:buClr>
              <a:buFont typeface="Wingdings" charset="2"/>
              <a:buChar char="Ø"/>
            </a:pPr>
            <a:r>
              <a:rPr lang="en-US" smtClean="0"/>
              <a:t>Full NLRs in single reads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647881" y="1660805"/>
            <a:ext cx="1450" cy="170050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772506" y="1212995"/>
            <a:ext cx="4366641" cy="2234113"/>
            <a:chOff x="988079" y="2002687"/>
            <a:chExt cx="3910524" cy="2024511"/>
          </a:xfrm>
        </p:grpSpPr>
        <p:grpSp>
          <p:nvGrpSpPr>
            <p:cNvPr id="53" name="Group 52"/>
            <p:cNvGrpSpPr/>
            <p:nvPr/>
          </p:nvGrpSpPr>
          <p:grpSpPr>
            <a:xfrm>
              <a:off x="988079" y="2269496"/>
              <a:ext cx="3910524" cy="1757702"/>
              <a:chOff x="217207" y="4987637"/>
              <a:chExt cx="3910524" cy="1757702"/>
            </a:xfrm>
          </p:grpSpPr>
          <p:pic>
            <p:nvPicPr>
              <p:cNvPr id="60" name="Picture 59" descr="Screen Shot 2014-05-19 at 09.39.2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16" t="46273" r="25195" b="31605"/>
              <a:stretch/>
            </p:blipFill>
            <p:spPr>
              <a:xfrm>
                <a:off x="1131727" y="4987637"/>
                <a:ext cx="2996004" cy="1757702"/>
              </a:xfrm>
              <a:prstGeom prst="rect">
                <a:avLst/>
              </a:prstGeom>
            </p:spPr>
          </p:pic>
          <p:pic>
            <p:nvPicPr>
              <p:cNvPr id="61" name="Picture 60" descr="Screen Shot 2014-05-19 at 09.39.2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57" t="46451" r="62736" b="31605"/>
              <a:stretch/>
            </p:blipFill>
            <p:spPr>
              <a:xfrm>
                <a:off x="217207" y="4987637"/>
                <a:ext cx="961193" cy="1743579"/>
              </a:xfrm>
              <a:prstGeom prst="rect">
                <a:avLst/>
              </a:prstGeom>
            </p:spPr>
          </p:pic>
        </p:grpSp>
        <p:sp>
          <p:nvSpPr>
            <p:cNvPr id="54" name="Rectangle 53"/>
            <p:cNvSpPr/>
            <p:nvPr/>
          </p:nvSpPr>
          <p:spPr>
            <a:xfrm>
              <a:off x="2071671" y="2279634"/>
              <a:ext cx="558956" cy="19469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630627" y="2279634"/>
              <a:ext cx="1113132" cy="19469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43759" y="2279634"/>
              <a:ext cx="1062661" cy="19469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94587" y="2023068"/>
              <a:ext cx="312342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CC</a:t>
              </a:r>
              <a:endParaRPr lang="en-US" sz="120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25244" y="2012826"/>
              <a:ext cx="625990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NB_ARC</a:t>
              </a:r>
              <a:endParaRPr lang="en-US" sz="120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42863" y="2002687"/>
              <a:ext cx="383582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LRR</a:t>
              </a:r>
              <a:endParaRPr lang="en-US" sz="1200">
                <a:latin typeface="+mj-lt"/>
              </a:endParaRP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67975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907061" y="95666"/>
            <a:ext cx="770485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SMRT </a:t>
            </a:r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 enables assembly of NLR loci</a:t>
            </a:r>
            <a:endParaRPr lang="en-GB" sz="2200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6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creen Shot 2015-04-30 at 11.34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37556" r="42083" b="12667"/>
          <a:stretch/>
        </p:blipFill>
        <p:spPr>
          <a:xfrm>
            <a:off x="0" y="1483237"/>
            <a:ext cx="4362824" cy="2017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79532" y="2113109"/>
            <a:ext cx="59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</a:t>
            </a:r>
            <a:r>
              <a:rPr lang="en-US" sz="1600" smtClean="0"/>
              <a:t> kb</a:t>
            </a:r>
            <a:endParaRPr 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2809463" y="2113109"/>
            <a:ext cx="54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4 kb</a:t>
            </a:r>
            <a:endParaRPr lang="en-US" sz="160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089081" y="1648105"/>
            <a:ext cx="1450" cy="170050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4097" y="3806532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1893"/>
              </a:buClr>
              <a:buFont typeface="Wingdings" charset="2"/>
              <a:buChar char="Ø"/>
            </a:pPr>
            <a:r>
              <a:rPr lang="en-US" err="1" smtClean="0"/>
              <a:t>PacBio</a:t>
            </a:r>
            <a:r>
              <a:rPr lang="en-US" smtClean="0"/>
              <a:t> </a:t>
            </a:r>
            <a:r>
              <a:rPr lang="en-US" err="1" smtClean="0"/>
              <a:t>RenSeq</a:t>
            </a:r>
            <a:r>
              <a:rPr lang="en-US" smtClean="0"/>
              <a:t> </a:t>
            </a:r>
            <a:r>
              <a:rPr lang="en-US" i="1" smtClean="0"/>
              <a:t>de novo </a:t>
            </a:r>
            <a:r>
              <a:rPr lang="en-US" smtClean="0"/>
              <a:t>assembly: </a:t>
            </a:r>
            <a:r>
              <a:rPr lang="en-US" err="1"/>
              <a:t>c</a:t>
            </a:r>
            <a:r>
              <a:rPr lang="en-US" err="1" smtClean="0"/>
              <a:t>ontigs</a:t>
            </a:r>
            <a:r>
              <a:rPr lang="en-US" smtClean="0"/>
              <a:t> with several NLRs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647881" y="1660805"/>
            <a:ext cx="1450" cy="170050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524608" y="6440514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2836136" y="6387823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150543" y="6349723"/>
            <a:ext cx="164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</a:t>
            </a:r>
            <a:r>
              <a:rPr lang="en-US" sz="1400" smtClean="0"/>
              <a:t>ull-length NLR</a:t>
            </a:r>
            <a:endParaRPr 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844474" y="6392670"/>
            <a:ext cx="164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pseudogenised</a:t>
            </a:r>
            <a:r>
              <a:rPr lang="en-US" sz="1400" dirty="0" smtClean="0"/>
              <a:t> NLR</a:t>
            </a:r>
            <a:endParaRPr lang="en-US" sz="1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4772506" y="1212995"/>
            <a:ext cx="4366641" cy="2234113"/>
            <a:chOff x="988079" y="2002687"/>
            <a:chExt cx="3910524" cy="2024511"/>
          </a:xfrm>
        </p:grpSpPr>
        <p:grpSp>
          <p:nvGrpSpPr>
            <p:cNvPr id="53" name="Group 52"/>
            <p:cNvGrpSpPr/>
            <p:nvPr/>
          </p:nvGrpSpPr>
          <p:grpSpPr>
            <a:xfrm>
              <a:off x="988079" y="2269496"/>
              <a:ext cx="3910524" cy="1757702"/>
              <a:chOff x="217207" y="4987637"/>
              <a:chExt cx="3910524" cy="1757702"/>
            </a:xfrm>
          </p:grpSpPr>
          <p:pic>
            <p:nvPicPr>
              <p:cNvPr id="60" name="Picture 59" descr="Screen Shot 2014-05-19 at 09.39.27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16" t="46273" r="25195" b="31605"/>
              <a:stretch/>
            </p:blipFill>
            <p:spPr>
              <a:xfrm>
                <a:off x="1131727" y="4987637"/>
                <a:ext cx="2996004" cy="1757702"/>
              </a:xfrm>
              <a:prstGeom prst="rect">
                <a:avLst/>
              </a:prstGeom>
            </p:spPr>
          </p:pic>
          <p:pic>
            <p:nvPicPr>
              <p:cNvPr id="61" name="Picture 60" descr="Screen Shot 2014-05-19 at 09.39.27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57" t="46451" r="62736" b="31605"/>
              <a:stretch/>
            </p:blipFill>
            <p:spPr>
              <a:xfrm>
                <a:off x="217207" y="4987637"/>
                <a:ext cx="961193" cy="1743579"/>
              </a:xfrm>
              <a:prstGeom prst="rect">
                <a:avLst/>
              </a:prstGeom>
            </p:spPr>
          </p:pic>
        </p:grpSp>
        <p:sp>
          <p:nvSpPr>
            <p:cNvPr id="54" name="Rectangle 53"/>
            <p:cNvSpPr/>
            <p:nvPr/>
          </p:nvSpPr>
          <p:spPr>
            <a:xfrm>
              <a:off x="2071671" y="2279634"/>
              <a:ext cx="558956" cy="19469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630627" y="2279634"/>
              <a:ext cx="1113132" cy="19469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43759" y="2279634"/>
              <a:ext cx="1062661" cy="19469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94587" y="2023068"/>
              <a:ext cx="312342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CC</a:t>
              </a:r>
              <a:endParaRPr lang="en-US" sz="120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25244" y="2012826"/>
              <a:ext cx="625990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NB_ARC</a:t>
              </a:r>
              <a:endParaRPr lang="en-US" sz="120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42863" y="2002687"/>
              <a:ext cx="383582" cy="25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+mj-lt"/>
                </a:rPr>
                <a:t>LRR</a:t>
              </a:r>
              <a:endParaRPr lang="en-US" sz="1200">
                <a:latin typeface="+mj-lt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524608" y="4709090"/>
            <a:ext cx="8177418" cy="51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1224378" y="458275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2891888" y="458275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5299096" y="458275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6578905" y="458275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5720525" y="45827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7726023" y="45827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1837975" y="45827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2301391" y="45827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903304" y="5872272"/>
            <a:ext cx="306832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>
            <a:off x="3634699" y="45827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044743" y="5872272"/>
            <a:ext cx="208881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400126" y="5872272"/>
            <a:ext cx="101634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992659" y="4491636"/>
            <a:ext cx="0" cy="217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992659" y="4500211"/>
            <a:ext cx="57964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985729" y="4202883"/>
            <a:ext cx="105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5.2 kb</a:t>
            </a:r>
            <a:endParaRPr lang="en-US" sz="1400"/>
          </a:p>
        </p:txBody>
      </p:sp>
      <p:cxnSp>
        <p:nvCxnSpPr>
          <p:cNvPr id="94" name="Straight Connector 93"/>
          <p:cNvCxnSpPr/>
          <p:nvPr/>
        </p:nvCxnSpPr>
        <p:spPr>
          <a:xfrm>
            <a:off x="6578905" y="4512125"/>
            <a:ext cx="0" cy="217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7683" y="5680283"/>
            <a:ext cx="79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err="1" smtClean="0"/>
              <a:t>PacBio</a:t>
            </a:r>
            <a:endParaRPr lang="en-US" sz="1400" b="1"/>
          </a:p>
        </p:txBody>
      </p:sp>
      <p:sp>
        <p:nvSpPr>
          <p:cNvPr id="96" name="TextBox 95"/>
          <p:cNvSpPr txBox="1"/>
          <p:nvPr/>
        </p:nvSpPr>
        <p:spPr>
          <a:xfrm>
            <a:off x="114097" y="5071285"/>
            <a:ext cx="79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err="1" smtClean="0">
                <a:solidFill>
                  <a:srgbClr val="000090"/>
                </a:solidFill>
              </a:rPr>
              <a:t>MiSeq</a:t>
            </a:r>
            <a:endParaRPr lang="en-US" sz="1400" b="1">
              <a:solidFill>
                <a:srgbClr val="000090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1258229" y="5258121"/>
            <a:ext cx="299499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99360" y="5262606"/>
            <a:ext cx="761465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856656" y="5262606"/>
            <a:ext cx="307366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599467" y="5262606"/>
            <a:ext cx="307366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202628" y="5262606"/>
            <a:ext cx="406702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729789" y="5262606"/>
            <a:ext cx="299499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502240" y="5262606"/>
            <a:ext cx="406702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671644" y="5262606"/>
            <a:ext cx="406702" cy="0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101969" y="4478936"/>
            <a:ext cx="0" cy="217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101969" y="4487511"/>
            <a:ext cx="199422" cy="4125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301578" y="4499425"/>
            <a:ext cx="0" cy="217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924169" y="4152453"/>
            <a:ext cx="105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1.6 kb</a:t>
            </a:r>
            <a:endParaRPr lang="en-US" sz="1400"/>
          </a:p>
        </p:txBody>
      </p:sp>
      <p:sp>
        <p:nvSpPr>
          <p:cNvPr id="109" name="Right Arrow 108"/>
          <p:cNvSpPr/>
          <p:nvPr/>
        </p:nvSpPr>
        <p:spPr>
          <a:xfrm>
            <a:off x="1837975" y="51034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/>
          <p:cNvSpPr/>
          <p:nvPr/>
        </p:nvSpPr>
        <p:spPr>
          <a:xfrm>
            <a:off x="2869793" y="510345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3621683" y="5106429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5299096" y="5102712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6578905" y="5106429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7742356" y="5103452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/>
          <p:cNvSpPr/>
          <p:nvPr/>
        </p:nvSpPr>
        <p:spPr>
          <a:xfrm>
            <a:off x="1235449" y="5723255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>
            <a:off x="2902959" y="5723255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>
            <a:off x="5310167" y="5723255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6589976" y="5723255"/>
            <a:ext cx="272134" cy="29803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5731596" y="5723255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7737094" y="5723255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>
            <a:off x="1849046" y="5723255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>
            <a:off x="2312462" y="5723255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>
            <a:off x="3645770" y="5723255"/>
            <a:ext cx="272134" cy="298033"/>
          </a:xfrm>
          <a:prstGeom prst="rightArrow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907061" y="95666"/>
            <a:ext cx="770485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SMRT </a:t>
            </a:r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 enables assembly of NLR loci</a:t>
            </a:r>
            <a:endParaRPr lang="en-GB" sz="2200" dirty="0">
              <a:solidFill>
                <a:srgbClr val="000090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0889" y="83671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1893"/>
              </a:buClr>
              <a:buFont typeface="Wingdings" charset="2"/>
              <a:buChar char="Ø"/>
            </a:pPr>
            <a:r>
              <a:rPr lang="en-US" smtClean="0"/>
              <a:t>Read length distribution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696271" y="82742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1893"/>
              </a:buClr>
              <a:buFont typeface="Wingdings" charset="2"/>
              <a:buChar char="Ø"/>
            </a:pPr>
            <a:r>
              <a:rPr lang="en-US" smtClean="0"/>
              <a:t>Full NLRs in single reads</a:t>
            </a:r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467975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743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1061" y="95666"/>
            <a:ext cx="770485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MinION</a:t>
            </a:r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 </a:t>
            </a:r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 results in comparable assembly to SMRT </a:t>
            </a:r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endParaRPr lang="en-GB" sz="2200" dirty="0">
              <a:solidFill>
                <a:srgbClr val="00009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151997"/>
            <a:ext cx="5128392" cy="2250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9" y="1140555"/>
            <a:ext cx="3299502" cy="2202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0254"/>
          <a:stretch/>
        </p:blipFill>
        <p:spPr>
          <a:xfrm>
            <a:off x="782299" y="3873602"/>
            <a:ext cx="7440020" cy="2565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9" y="916336"/>
            <a:ext cx="7279010" cy="2721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74228" y="6581001"/>
            <a:ext cx="230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Giolai</a:t>
            </a:r>
            <a:r>
              <a:rPr lang="en-US" sz="1200" dirty="0" smtClean="0"/>
              <a:t> et al</a:t>
            </a:r>
            <a:r>
              <a:rPr lang="en-US" sz="1200" dirty="0"/>
              <a:t>. </a:t>
            </a:r>
            <a:r>
              <a:rPr lang="en-US" sz="1200" dirty="0" smtClean="0"/>
              <a:t>(2017) </a:t>
            </a:r>
            <a:r>
              <a:rPr lang="en-US" sz="1200" i="1" dirty="0" smtClean="0"/>
              <a:t>BMC Genomics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12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311245" y="98413"/>
            <a:ext cx="2987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cs typeface="Comic Sans MS"/>
              </a:rPr>
              <a:t>Presentation overview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200" y="1288744"/>
            <a:ext cx="475950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Introduction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plant immune system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Disease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2000" dirty="0" smtClean="0"/>
              <a:t>2. Basic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NLR complements of </a:t>
            </a:r>
            <a:r>
              <a:rPr lang="en-US" dirty="0" err="1" smtClean="0"/>
              <a:t>Solanaceae</a:t>
            </a:r>
            <a:endParaRPr lang="en-US" dirty="0" smtClean="0"/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Cloning of functional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Bulked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Segregant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MutRenSeq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Applied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transgenic field trials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Maris Piper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(HAPI project)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2.</a:t>
            </a:r>
            <a:r>
              <a:rPr lang="en-US"/>
              <a:t>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23131" y="122076"/>
            <a:ext cx="8856984" cy="86409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 defTabSz="9144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dirty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Phylogenetic analysis of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tomato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NLR genes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Users\andolfog\Desktop\Figure 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741"/>
            <a:ext cx="5956300" cy="6057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25685" y="1015387"/>
            <a:ext cx="3896451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i="1" dirty="0" smtClean="0">
                <a:cs typeface="Helvetica"/>
              </a:rPr>
              <a:t>Solanum </a:t>
            </a:r>
            <a:r>
              <a:rPr lang="en-US" sz="1400" i="1" dirty="0" err="1" smtClean="0">
                <a:cs typeface="Helvetica"/>
              </a:rPr>
              <a:t>lycopersicum</a:t>
            </a:r>
            <a:r>
              <a:rPr lang="en-US" sz="1400" i="1" dirty="0" smtClean="0">
                <a:cs typeface="Helvetica"/>
              </a:rPr>
              <a:t> </a:t>
            </a:r>
            <a:r>
              <a:rPr lang="en-US" sz="1400" dirty="0" smtClean="0">
                <a:cs typeface="Helvetica"/>
              </a:rPr>
              <a:t>Heinz 1706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cs typeface="Helvetica"/>
              </a:rPr>
              <a:t>Maximum-Likelihood analysis of NB-ARC domain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cs typeface="Helvetica"/>
              </a:rPr>
              <a:t>CNL more abundant than TNL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cs typeface="Helvetica"/>
              </a:rPr>
              <a:t>High similarity of groups to potato NB-LRR</a:t>
            </a:r>
            <a:endParaRPr lang="en-US" sz="1400" dirty="0"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427" y="6587911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cs typeface="Helvetica"/>
              </a:rPr>
              <a:t>Andolfo</a:t>
            </a:r>
            <a:r>
              <a:rPr lang="en-US" sz="1200" dirty="0" smtClean="0">
                <a:cs typeface="Helvetica"/>
              </a:rPr>
              <a:t>  </a:t>
            </a:r>
            <a:r>
              <a:rPr lang="en-US" sz="1200" dirty="0">
                <a:cs typeface="Helvetica"/>
              </a:rPr>
              <a:t>et al. (</a:t>
            </a:r>
            <a:r>
              <a:rPr lang="en-US" sz="1200" dirty="0" smtClean="0">
                <a:cs typeface="Helvetica"/>
              </a:rPr>
              <a:t>2014) </a:t>
            </a:r>
            <a:r>
              <a:rPr lang="en-US" sz="1200" i="1" dirty="0" smtClean="0">
                <a:cs typeface="Helvetica"/>
              </a:rPr>
              <a:t>BMC </a:t>
            </a:r>
            <a:r>
              <a:rPr lang="en-US" sz="1200" i="1" dirty="0">
                <a:cs typeface="Helvetica"/>
              </a:rPr>
              <a:t>Plant </a:t>
            </a:r>
            <a:r>
              <a:rPr lang="en-US" sz="1200" i="1" dirty="0" err="1" smtClean="0">
                <a:cs typeface="Helvetica"/>
              </a:rPr>
              <a:t>Biol</a:t>
            </a:r>
            <a:endParaRPr lang="en-US" sz="1200" dirty="0"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45" y="3586462"/>
            <a:ext cx="854306" cy="8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2.</a:t>
            </a:r>
            <a:r>
              <a:rPr lang="en-US"/>
              <a:t>1</a:t>
            </a:r>
          </a:p>
        </p:txBody>
      </p:sp>
      <p:pic>
        <p:nvPicPr>
          <p:cNvPr id="4" name="Picture 3" descr="2271_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739614"/>
            <a:ext cx="6104641" cy="6037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20700" y="116508"/>
            <a:ext cx="8856984" cy="86409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Phylogenetic tree of </a:t>
            </a:r>
            <a:r>
              <a:rPr kumimoji="0" lang="en-GB" sz="2400" i="1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Solanum</a:t>
            </a:r>
            <a:r>
              <a:rPr kumimoji="0" lang="en-GB" sz="2400" i="1" strike="noStrike" kern="1200" cap="none" spc="0" normalizeH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GB" sz="2400" i="1" strike="noStrike" kern="1200" cap="none" spc="0" normalizeH="0" noProof="0" dirty="0" err="1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americanum</a:t>
            </a:r>
            <a:r>
              <a:rPr kumimoji="0" lang="en-GB" sz="2400" i="1" strike="noStrike" kern="1200" cap="none" spc="0" normalizeH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GB" sz="2400" strike="noStrike" kern="1200" cap="none" spc="0" normalizeH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NLRs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67975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629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2.</a:t>
            </a:r>
            <a:r>
              <a:rPr lang="en-US"/>
              <a:t>1</a:t>
            </a:r>
          </a:p>
        </p:txBody>
      </p:sp>
      <p:pic>
        <p:nvPicPr>
          <p:cNvPr id="4" name="Picture 3" descr="2271_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5" y="739613"/>
            <a:ext cx="4221680" cy="41752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76" y="1968500"/>
            <a:ext cx="4534524" cy="46101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482983" y="3744307"/>
            <a:ext cx="5758929" cy="2462966"/>
            <a:chOff x="2482983" y="3744307"/>
            <a:chExt cx="5758929" cy="2462966"/>
          </a:xfrm>
        </p:grpSpPr>
        <p:sp>
          <p:nvSpPr>
            <p:cNvPr id="3" name="Oval 2"/>
            <p:cNvSpPr/>
            <p:nvPr/>
          </p:nvSpPr>
          <p:spPr>
            <a:xfrm rot="19015561">
              <a:off x="2482983" y="3744307"/>
              <a:ext cx="1229251" cy="11303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19015561">
              <a:off x="7506341" y="5266422"/>
              <a:ext cx="735571" cy="9408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3594100" y="4673600"/>
              <a:ext cx="389890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79116" y="-86692"/>
            <a:ext cx="8856984" cy="86409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strike="noStrike" kern="1200" cap="none" spc="0" normalizeH="0" baseline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Phylogenetic tree of </a:t>
            </a:r>
            <a:r>
              <a:rPr kumimoji="0" lang="en-GB" sz="2400" i="1" strike="noStrike" kern="1200" cap="none" spc="0" normalizeH="0" baseline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Solanum</a:t>
            </a:r>
            <a:r>
              <a:rPr kumimoji="0" lang="en-GB" sz="2400" i="1" strike="noStrike" kern="1200" cap="none" spc="0" normalizeH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GB" sz="2400" i="1" strike="noStrike" kern="1200" cap="none" spc="0" normalizeH="0" noProof="0" err="1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americanum</a:t>
            </a:r>
            <a:r>
              <a:rPr kumimoji="0" lang="en-GB" sz="2400" i="1" strike="noStrike" kern="1200" cap="none" spc="0" normalizeH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GB" sz="2400" strike="noStrike" kern="1200" cap="none" spc="0" normalizeH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NLRs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strike="noStrike" kern="1200" cap="none" spc="0" normalizeH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constructed from SMRT </a:t>
            </a:r>
            <a:r>
              <a:rPr kumimoji="0" lang="en-GB" sz="2400" strike="noStrike" kern="1200" cap="none" spc="0" normalizeH="0" noProof="0" err="1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RenSeq</a:t>
            </a:r>
            <a:r>
              <a:rPr kumimoji="0" lang="en-GB" sz="2400" strike="noStrike" kern="1200" cap="none" spc="0" normalizeH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assembly</a:t>
            </a:r>
            <a:r>
              <a:rPr kumimoji="0" lang="en-GB" sz="2400" i="1" strike="noStrike" kern="1200" cap="none" spc="0" normalizeH="0" baseline="0" noProof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endParaRPr kumimoji="0" lang="en-GB" sz="2400" i="1" strike="noStrike" kern="1200" cap="none" spc="0" normalizeH="0" noProof="0" smtClean="0">
              <a:ln>
                <a:noFill/>
              </a:ln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74847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  <p:sp>
        <p:nvSpPr>
          <p:cNvPr id="16" name="Rectangle 15"/>
          <p:cNvSpPr/>
          <p:nvPr/>
        </p:nvSpPr>
        <p:spPr>
          <a:xfrm>
            <a:off x="6451600" y="6581001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>
                <a:cs typeface="Helvetica"/>
              </a:rPr>
              <a:t>Andolfo</a:t>
            </a:r>
            <a:r>
              <a:rPr lang="en-US" sz="1200" dirty="0" smtClean="0">
                <a:cs typeface="Helvetica"/>
              </a:rPr>
              <a:t>  et </a:t>
            </a:r>
            <a:r>
              <a:rPr lang="en-US" sz="1200" dirty="0">
                <a:cs typeface="Helvetica"/>
              </a:rPr>
              <a:t>al</a:t>
            </a:r>
            <a:r>
              <a:rPr lang="en-US" sz="1200" i="1" dirty="0">
                <a:cs typeface="Helvetica"/>
              </a:rPr>
              <a:t>.</a:t>
            </a:r>
            <a:r>
              <a:rPr lang="en-US" sz="1200" dirty="0">
                <a:cs typeface="Helvetica"/>
              </a:rPr>
              <a:t> (</a:t>
            </a:r>
            <a:r>
              <a:rPr lang="en-US" sz="1200" dirty="0" smtClean="0">
                <a:cs typeface="Helvetica"/>
              </a:rPr>
              <a:t>2014) </a:t>
            </a:r>
            <a:r>
              <a:rPr lang="en-US" sz="1200" i="1" dirty="0" smtClean="0">
                <a:cs typeface="Helvetica"/>
              </a:rPr>
              <a:t>BMC </a:t>
            </a:r>
            <a:r>
              <a:rPr lang="en-US" sz="1200" i="1" dirty="0">
                <a:cs typeface="Helvetica"/>
              </a:rPr>
              <a:t>Plant </a:t>
            </a:r>
            <a:r>
              <a:rPr lang="en-US" sz="1200" i="1" dirty="0" err="1" smtClean="0">
                <a:cs typeface="Helvetica"/>
              </a:rPr>
              <a:t>Biol</a:t>
            </a:r>
            <a:endParaRPr lang="en-US" sz="12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67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2.</a:t>
            </a:r>
            <a:r>
              <a:rPr lang="en-US"/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95016" y="171966"/>
            <a:ext cx="8006084" cy="86409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i="1" strike="noStrike" kern="1200" cap="none" spc="0" normalizeH="0" baseline="0" noProof="0" dirty="0" err="1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Solanaceae</a:t>
            </a:r>
            <a:r>
              <a:rPr kumimoji="0" lang="en-GB" sz="2400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GB" sz="2400" strike="noStrike" kern="1200" cap="none" spc="0" normalizeH="0" noProof="0" dirty="0" smtClean="0">
                <a:ln>
                  <a:noFill/>
                </a:ln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NLRs have few non-canonical domain fusions</a:t>
            </a:r>
            <a:endParaRPr kumimoji="0" lang="en-GB" sz="2400" i="1" strike="noStrike" kern="1200" cap="none" spc="0" normalizeH="0" noProof="0" dirty="0" smtClean="0">
              <a:ln>
                <a:noFill/>
              </a:ln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3443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38667" r="27778" b="50444"/>
          <a:stretch/>
        </p:blipFill>
        <p:spPr>
          <a:xfrm>
            <a:off x="520700" y="1259888"/>
            <a:ext cx="7998876" cy="1015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t="38922" r="25417" b="44666"/>
          <a:stretch/>
        </p:blipFill>
        <p:spPr>
          <a:xfrm>
            <a:off x="520700" y="2534572"/>
            <a:ext cx="7984832" cy="151223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1630"/>
              </p:ext>
            </p:extLst>
          </p:nvPr>
        </p:nvGraphicFramePr>
        <p:xfrm>
          <a:off x="795016" y="4494460"/>
          <a:ext cx="48310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57"/>
                <a:gridCol w="407622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Fused domain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DUF3542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ASF-like histone chaperone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DUF659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PTPc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super family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RNA_pol_3_Rpc31 super family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1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311245" y="98413"/>
            <a:ext cx="2987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cs typeface="Comic Sans MS"/>
              </a:rPr>
              <a:t>Presentation overview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200" y="1288744"/>
            <a:ext cx="475950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Introduction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plant immune system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Disease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Basic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NLR complements of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Solanaceae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/>
              <a:t>3. Cloning of functional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err="1" smtClean="0"/>
              <a:t>RenSeq</a:t>
            </a:r>
            <a:r>
              <a:rPr lang="en-US" dirty="0" smtClean="0"/>
              <a:t> </a:t>
            </a:r>
            <a:r>
              <a:rPr lang="en-US" dirty="0"/>
              <a:t>with Bulked </a:t>
            </a:r>
            <a:r>
              <a:rPr lang="en-US" dirty="0" err="1"/>
              <a:t>Segregant</a:t>
            </a:r>
            <a:r>
              <a:rPr lang="en-US" dirty="0"/>
              <a:t>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err="1" smtClean="0"/>
              <a:t>MutRenSeq</a:t>
            </a:r>
            <a:r>
              <a:rPr lang="en-US" dirty="0" smtClean="0"/>
              <a:t>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Applied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transgenic field trials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Maris Piper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(HAPI project)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311245" y="98413"/>
            <a:ext cx="2987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cs typeface="Comic Sans MS"/>
              </a:rPr>
              <a:t>Presentation overview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200" y="1288744"/>
            <a:ext cx="475950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1. Introduction </a:t>
            </a:r>
            <a:r>
              <a:rPr lang="en-US" sz="2000" dirty="0"/>
              <a:t>-</a:t>
            </a:r>
            <a:r>
              <a:rPr lang="en-US" sz="2000" dirty="0" smtClean="0"/>
              <a:t> plant immune system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 Disease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RenSeq</a:t>
            </a:r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2. Basic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NLR complements of </a:t>
            </a:r>
            <a:r>
              <a:rPr lang="en-US" dirty="0" err="1" smtClean="0"/>
              <a:t>Solanaceae</a:t>
            </a:r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3. Cloning of functional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err="1" smtClean="0"/>
              <a:t>RenSeq</a:t>
            </a:r>
            <a:r>
              <a:rPr lang="en-US" dirty="0" smtClean="0"/>
              <a:t> </a:t>
            </a:r>
            <a:r>
              <a:rPr lang="en-US" dirty="0"/>
              <a:t>with Bulked </a:t>
            </a:r>
            <a:r>
              <a:rPr lang="en-US" dirty="0" err="1"/>
              <a:t>Segregant</a:t>
            </a:r>
            <a:r>
              <a:rPr lang="en-US" dirty="0"/>
              <a:t>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err="1" smtClean="0"/>
              <a:t>MutRenSeq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sz="2000" dirty="0" smtClean="0"/>
              <a:t>4. Applied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transgenic field trials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Maris Piper</a:t>
            </a:r>
            <a:r>
              <a:rPr lang="en-US" baseline="30000" dirty="0" smtClean="0"/>
              <a:t>+</a:t>
            </a:r>
            <a:r>
              <a:rPr lang="en-US" dirty="0" smtClean="0"/>
              <a:t> (HAPI project)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205881" y="-36300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-12875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45" y="2123728"/>
            <a:ext cx="5223410" cy="3644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898" y="109677"/>
            <a:ext cx="78366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cs typeface="Comic Sans MS"/>
              </a:rPr>
              <a:t>Cloning functional NLRs </a:t>
            </a:r>
            <a:r>
              <a:rPr lang="mr-IN" sz="2400" dirty="0" smtClean="0">
                <a:solidFill>
                  <a:srgbClr val="000090"/>
                </a:solidFill>
                <a:cs typeface="Comic Sans MS"/>
              </a:rPr>
              <a:t>–</a:t>
            </a:r>
            <a:r>
              <a:rPr lang="en-US" sz="2400" dirty="0" smtClean="0">
                <a:solidFill>
                  <a:srgbClr val="000090"/>
                </a:solidFill>
                <a:cs typeface="Comic Sans MS"/>
              </a:rPr>
              <a:t> looking for the needle in a haystack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905246" y="1721337"/>
            <a:ext cx="1245128" cy="1575138"/>
            <a:chOff x="4088837" y="2302709"/>
            <a:chExt cx="1245128" cy="1575138"/>
          </a:xfrm>
        </p:grpSpPr>
        <p:grpSp>
          <p:nvGrpSpPr>
            <p:cNvPr id="14" name="Group 13"/>
            <p:cNvGrpSpPr/>
            <p:nvPr/>
          </p:nvGrpSpPr>
          <p:grpSpPr>
            <a:xfrm>
              <a:off x="4088837" y="2302709"/>
              <a:ext cx="1245128" cy="1575138"/>
              <a:chOff x="4088837" y="2302709"/>
              <a:chExt cx="1245128" cy="1575138"/>
            </a:xfrm>
          </p:grpSpPr>
          <p:sp>
            <p:nvSpPr>
              <p:cNvPr id="10" name="Arc 9"/>
              <p:cNvSpPr/>
              <p:nvPr/>
            </p:nvSpPr>
            <p:spPr>
              <a:xfrm rot="2098447">
                <a:off x="4476525" y="2302709"/>
                <a:ext cx="857440" cy="1575138"/>
              </a:xfrm>
              <a:prstGeom prst="arc">
                <a:avLst>
                  <a:gd name="adj1" fmla="val 10863662"/>
                  <a:gd name="adj2" fmla="val 348743"/>
                </a:avLst>
              </a:prstGeom>
              <a:ln w="1143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4088837" y="2897914"/>
                <a:ext cx="451413" cy="384727"/>
              </a:xfrm>
              <a:custGeom>
                <a:avLst/>
                <a:gdLst>
                  <a:gd name="connsiteX0" fmla="*/ 0 w 451413"/>
                  <a:gd name="connsiteY0" fmla="*/ 316581 h 384727"/>
                  <a:gd name="connsiteX1" fmla="*/ 231494 w 451413"/>
                  <a:gd name="connsiteY1" fmla="*/ 374454 h 384727"/>
                  <a:gd name="connsiteX2" fmla="*/ 115747 w 451413"/>
                  <a:gd name="connsiteY2" fmla="*/ 131386 h 384727"/>
                  <a:gd name="connsiteX3" fmla="*/ 358815 w 451413"/>
                  <a:gd name="connsiteY3" fmla="*/ 247133 h 384727"/>
                  <a:gd name="connsiteX4" fmla="*/ 243069 w 451413"/>
                  <a:gd name="connsiteY4" fmla="*/ 4064 h 384727"/>
                  <a:gd name="connsiteX5" fmla="*/ 451413 w 451413"/>
                  <a:gd name="connsiteY5" fmla="*/ 96662 h 3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413" h="384727">
                    <a:moveTo>
                      <a:pt x="0" y="316581"/>
                    </a:moveTo>
                    <a:cubicBezTo>
                      <a:pt x="106101" y="360950"/>
                      <a:pt x="212203" y="405320"/>
                      <a:pt x="231494" y="374454"/>
                    </a:cubicBezTo>
                    <a:cubicBezTo>
                      <a:pt x="250785" y="343588"/>
                      <a:pt x="94527" y="152606"/>
                      <a:pt x="115747" y="131386"/>
                    </a:cubicBezTo>
                    <a:cubicBezTo>
                      <a:pt x="136967" y="110166"/>
                      <a:pt x="337595" y="268353"/>
                      <a:pt x="358815" y="247133"/>
                    </a:cubicBezTo>
                    <a:cubicBezTo>
                      <a:pt x="380035" y="225913"/>
                      <a:pt x="227636" y="29143"/>
                      <a:pt x="243069" y="4064"/>
                    </a:cubicBezTo>
                    <a:cubicBezTo>
                      <a:pt x="258502" y="-21015"/>
                      <a:pt x="412831" y="77371"/>
                      <a:pt x="451413" y="96662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796822" y="3432279"/>
                <a:ext cx="451413" cy="384727"/>
              </a:xfrm>
              <a:custGeom>
                <a:avLst/>
                <a:gdLst>
                  <a:gd name="connsiteX0" fmla="*/ 0 w 451413"/>
                  <a:gd name="connsiteY0" fmla="*/ 316581 h 384727"/>
                  <a:gd name="connsiteX1" fmla="*/ 231494 w 451413"/>
                  <a:gd name="connsiteY1" fmla="*/ 374454 h 384727"/>
                  <a:gd name="connsiteX2" fmla="*/ 115747 w 451413"/>
                  <a:gd name="connsiteY2" fmla="*/ 131386 h 384727"/>
                  <a:gd name="connsiteX3" fmla="*/ 358815 w 451413"/>
                  <a:gd name="connsiteY3" fmla="*/ 247133 h 384727"/>
                  <a:gd name="connsiteX4" fmla="*/ 243069 w 451413"/>
                  <a:gd name="connsiteY4" fmla="*/ 4064 h 384727"/>
                  <a:gd name="connsiteX5" fmla="*/ 451413 w 451413"/>
                  <a:gd name="connsiteY5" fmla="*/ 96662 h 3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413" h="384727">
                    <a:moveTo>
                      <a:pt x="0" y="316581"/>
                    </a:moveTo>
                    <a:cubicBezTo>
                      <a:pt x="106101" y="360950"/>
                      <a:pt x="212203" y="405320"/>
                      <a:pt x="231494" y="374454"/>
                    </a:cubicBezTo>
                    <a:cubicBezTo>
                      <a:pt x="250785" y="343588"/>
                      <a:pt x="94527" y="152606"/>
                      <a:pt x="115747" y="131386"/>
                    </a:cubicBezTo>
                    <a:cubicBezTo>
                      <a:pt x="136967" y="110166"/>
                      <a:pt x="337595" y="268353"/>
                      <a:pt x="358815" y="247133"/>
                    </a:cubicBezTo>
                    <a:cubicBezTo>
                      <a:pt x="380035" y="225913"/>
                      <a:pt x="227636" y="29143"/>
                      <a:pt x="243069" y="4064"/>
                    </a:cubicBezTo>
                    <a:cubicBezTo>
                      <a:pt x="258502" y="-21015"/>
                      <a:pt x="412831" y="77371"/>
                      <a:pt x="451413" y="96662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 flipV="1">
              <a:off x="5221390" y="3235325"/>
              <a:ext cx="103085" cy="144706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551465" y="2705100"/>
              <a:ext cx="103085" cy="144706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" y="-81518"/>
            <a:ext cx="85217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Mapping resistance genes in diploid inbred lines:</a:t>
            </a:r>
          </a:p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Bulked </a:t>
            </a:r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Segregant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 analysis (BSA)</a:t>
            </a:r>
            <a:endParaRPr lang="en-US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Helvetica"/>
            </a:endParaRPr>
          </a:p>
          <a:p>
            <a:pPr algn="ctr"/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 flipH="1">
            <a:off x="3789221" y="1362661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 flipH="1">
            <a:off x="3941621" y="1362661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 flipH="1">
            <a:off x="5118807" y="1362661"/>
            <a:ext cx="72008" cy="10801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 flipH="1">
            <a:off x="5271207" y="1362661"/>
            <a:ext cx="72008" cy="10801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TextBox 41"/>
          <p:cNvSpPr txBox="1"/>
          <p:nvPr/>
        </p:nvSpPr>
        <p:spPr>
          <a:xfrm>
            <a:off x="4017983" y="3237002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mtClean="0"/>
              <a:t>F1</a:t>
            </a:r>
            <a:endParaRPr lang="en-US" sz="1600">
              <a:solidFill>
                <a:srgbClr val="00B05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flipH="1">
            <a:off x="5524960" y="5443428"/>
            <a:ext cx="72008" cy="2880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44"/>
          <p:cNvSpPr/>
          <p:nvPr/>
        </p:nvSpPr>
        <p:spPr>
          <a:xfrm flipH="1">
            <a:off x="5380944" y="4798149"/>
            <a:ext cx="72008" cy="933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 flipH="1">
            <a:off x="5524960" y="4651340"/>
            <a:ext cx="72008" cy="79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 flipH="1">
            <a:off x="4310501" y="4872539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 flipH="1">
            <a:off x="4310501" y="4656514"/>
            <a:ext cx="72008" cy="4643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 flipH="1">
            <a:off x="6024022" y="4651340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Rectangle 49"/>
          <p:cNvSpPr/>
          <p:nvPr/>
        </p:nvSpPr>
        <p:spPr>
          <a:xfrm flipH="1">
            <a:off x="6024022" y="4651340"/>
            <a:ext cx="74930" cy="292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 flipH="1">
            <a:off x="4508925" y="2922882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94626" y="2262761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 flipH="1">
            <a:off x="6148300" y="4867364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 flipH="1">
            <a:off x="6148300" y="4651340"/>
            <a:ext cx="72008" cy="464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ectangle 60"/>
          <p:cNvSpPr/>
          <p:nvPr/>
        </p:nvSpPr>
        <p:spPr>
          <a:xfrm flipH="1">
            <a:off x="4166485" y="4872539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ectangle 61"/>
          <p:cNvSpPr/>
          <p:nvPr/>
        </p:nvSpPr>
        <p:spPr>
          <a:xfrm flipH="1">
            <a:off x="4167335" y="4656168"/>
            <a:ext cx="71158" cy="2883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Rectangle 62"/>
          <p:cNvSpPr/>
          <p:nvPr/>
        </p:nvSpPr>
        <p:spPr>
          <a:xfrm>
            <a:off x="5271207" y="1624212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118807" y="1624212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257287" y="943917"/>
            <a:ext cx="123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susceptible</a:t>
            </a:r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801760" y="94957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resistant</a:t>
            </a:r>
            <a:endParaRPr lang="en-US"/>
          </a:p>
        </p:txBody>
      </p:sp>
      <p:sp>
        <p:nvSpPr>
          <p:cNvPr id="67" name="Rectangle 66"/>
          <p:cNvSpPr/>
          <p:nvPr/>
        </p:nvSpPr>
        <p:spPr>
          <a:xfrm flipH="1">
            <a:off x="4640341" y="2922882"/>
            <a:ext cx="72008" cy="10801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/>
          <p:cNvSpPr/>
          <p:nvPr/>
        </p:nvSpPr>
        <p:spPr>
          <a:xfrm>
            <a:off x="4640341" y="3184433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437915" y="1791457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mtClean="0"/>
              <a:t>x</a:t>
            </a:r>
            <a:endParaRPr lang="en-US" sz="1600">
              <a:solidFill>
                <a:srgbClr val="00B05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 flipH="1">
            <a:off x="2251561" y="4872538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/>
          <p:cNvSpPr/>
          <p:nvPr/>
        </p:nvSpPr>
        <p:spPr>
          <a:xfrm flipH="1">
            <a:off x="2251561" y="4656514"/>
            <a:ext cx="7200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 flipH="1">
            <a:off x="2683609" y="4656514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 flipH="1">
            <a:off x="2683609" y="4656514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 flipH="1">
            <a:off x="2807887" y="4872538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 flipH="1">
            <a:off x="2807887" y="4656514"/>
            <a:ext cx="7200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/>
          <p:cNvSpPr/>
          <p:nvPr/>
        </p:nvSpPr>
        <p:spPr>
          <a:xfrm flipH="1">
            <a:off x="2107545" y="4872538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 flipH="1">
            <a:off x="2108395" y="4656167"/>
            <a:ext cx="72008" cy="79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/>
          <p:cNvSpPr/>
          <p:nvPr/>
        </p:nvSpPr>
        <p:spPr>
          <a:xfrm>
            <a:off x="2807887" y="4944546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680887" y="4944546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249087" y="4944546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flipH="1">
            <a:off x="3210169" y="4656167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Rectangle 86"/>
          <p:cNvSpPr/>
          <p:nvPr/>
        </p:nvSpPr>
        <p:spPr>
          <a:xfrm flipH="1">
            <a:off x="3210169" y="4656167"/>
            <a:ext cx="72008" cy="4959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 flipH="1">
            <a:off x="3334447" y="4872191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 flipH="1">
            <a:off x="3334446" y="4656167"/>
            <a:ext cx="72008" cy="49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3207447" y="4944199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flipH="1">
            <a:off x="3722275" y="4656167"/>
            <a:ext cx="72008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/>
          <p:cNvSpPr/>
          <p:nvPr/>
        </p:nvSpPr>
        <p:spPr>
          <a:xfrm flipH="1">
            <a:off x="3722275" y="4656167"/>
            <a:ext cx="72008" cy="7083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 93"/>
          <p:cNvSpPr/>
          <p:nvPr/>
        </p:nvSpPr>
        <p:spPr>
          <a:xfrm flipH="1">
            <a:off x="3846553" y="4872191"/>
            <a:ext cx="72008" cy="864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Rectangle 94"/>
          <p:cNvSpPr/>
          <p:nvPr/>
        </p:nvSpPr>
        <p:spPr>
          <a:xfrm flipH="1">
            <a:off x="3846553" y="4656166"/>
            <a:ext cx="72008" cy="6194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Rectangle 96"/>
          <p:cNvSpPr/>
          <p:nvPr/>
        </p:nvSpPr>
        <p:spPr>
          <a:xfrm>
            <a:off x="3719553" y="4944199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flipH="1">
            <a:off x="5380944" y="4650993"/>
            <a:ext cx="72008" cy="14715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4580933" y="4057784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726582" y="4944199"/>
            <a:ext cx="123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usceptible</a:t>
            </a:r>
          </a:p>
          <a:p>
            <a:pPr algn="ctr"/>
            <a:r>
              <a:rPr lang="en-US" smtClean="0"/>
              <a:t>F2</a:t>
            </a:r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11200" y="4930540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smtClean="0"/>
              <a:t>esistant</a:t>
            </a:r>
          </a:p>
          <a:p>
            <a:pPr algn="ctr"/>
            <a:r>
              <a:rPr lang="en-US" smtClean="0"/>
              <a:t>F2</a:t>
            </a: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64053" y="4944199"/>
            <a:ext cx="7200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384438" y="6003424"/>
            <a:ext cx="60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resistance genes determines segregation ratio in F2</a:t>
            </a:r>
            <a:endParaRPr lang="en-US" dirty="0"/>
          </a:p>
        </p:txBody>
      </p:sp>
      <p:pic>
        <p:nvPicPr>
          <p:cNvPr id="76" name="Picture 75" descr="NBT_Fig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45" b="71951"/>
          <a:stretch/>
        </p:blipFill>
        <p:spPr>
          <a:xfrm>
            <a:off x="1504632" y="1290176"/>
            <a:ext cx="1430994" cy="14224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11300" y="1294783"/>
            <a:ext cx="230703" cy="2202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66292" y="2501910"/>
            <a:ext cx="682795" cy="192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NBT_Fig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6" r="73545" b="28305"/>
          <a:stretch/>
        </p:blipFill>
        <p:spPr>
          <a:xfrm>
            <a:off x="6033427" y="1299610"/>
            <a:ext cx="1912455" cy="141303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376156" y="144337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Rpi1</a:t>
            </a:r>
            <a:endParaRPr lang="en-US" i="1"/>
          </a:p>
        </p:txBody>
      </p:sp>
      <p:sp>
        <p:nvSpPr>
          <p:cNvPr id="101" name="TextBox 100"/>
          <p:cNvSpPr txBox="1"/>
          <p:nvPr/>
        </p:nvSpPr>
        <p:spPr>
          <a:xfrm>
            <a:off x="1213901" y="2722885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i="1" dirty="0" smtClean="0"/>
              <a:t> </a:t>
            </a:r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931213" y="2727176"/>
            <a:ext cx="20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infestans</a:t>
            </a:r>
            <a:r>
              <a:rPr lang="en-US" i="1" dirty="0" smtClean="0"/>
              <a:t> </a:t>
            </a:r>
            <a:r>
              <a:rPr lang="en-US" dirty="0" smtClean="0"/>
              <a:t>resistant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6651" y="3041894"/>
            <a:ext cx="1229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>
                <a:solidFill>
                  <a:srgbClr val="000090"/>
                </a:solidFill>
              </a:rPr>
              <a:t>SMRT  </a:t>
            </a:r>
            <a:r>
              <a:rPr lang="en-US" sz="1400" err="1" smtClean="0">
                <a:solidFill>
                  <a:srgbClr val="000090"/>
                </a:solidFill>
              </a:rPr>
              <a:t>RenSeq</a:t>
            </a:r>
            <a:endParaRPr lang="en-US" sz="1400" smtClean="0">
              <a:solidFill>
                <a:srgbClr val="000090"/>
              </a:solidFill>
            </a:endParaRPr>
          </a:p>
          <a:p>
            <a:pPr algn="ctr"/>
            <a:r>
              <a:rPr lang="en-US" sz="1400" smtClean="0">
                <a:solidFill>
                  <a:srgbClr val="000090"/>
                </a:solidFill>
              </a:rPr>
              <a:t>reference</a:t>
            </a:r>
            <a:endParaRPr lang="en-US" sz="1400">
              <a:solidFill>
                <a:srgbClr val="00009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3475" y="1452622"/>
            <a:ext cx="8331821" cy="693772"/>
            <a:chOff x="273475" y="1452622"/>
            <a:chExt cx="8331821" cy="693772"/>
          </a:xfrm>
        </p:grpSpPr>
        <p:sp>
          <p:nvSpPr>
            <p:cNvPr id="73" name="TextBox 72"/>
            <p:cNvSpPr txBox="1"/>
            <p:nvPr/>
          </p:nvSpPr>
          <p:spPr>
            <a:xfrm>
              <a:off x="273475" y="1476938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s</a:t>
              </a:r>
              <a:r>
                <a:rPr lang="en-US" sz="1400" smtClean="0">
                  <a:solidFill>
                    <a:srgbClr val="FF0000"/>
                  </a:solidFill>
                </a:rPr>
                <a:t>usceptible</a:t>
              </a:r>
            </a:p>
            <a:p>
              <a:pPr algn="ctr"/>
              <a:r>
                <a:rPr lang="en-US" sz="1400" smtClean="0">
                  <a:solidFill>
                    <a:srgbClr val="FF0000"/>
                  </a:solidFill>
                </a:rPr>
                <a:t>reads</a:t>
              </a:r>
              <a:endParaRPr lang="en-US" sz="140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06600" y="1452622"/>
              <a:ext cx="6598696" cy="693772"/>
              <a:chOff x="2006600" y="1452622"/>
              <a:chExt cx="6598696" cy="69377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006600" y="148929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159000" y="164169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311400" y="179409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463800" y="194649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616200" y="209889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762250" y="149107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914650" y="164347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3067050" y="179587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3219450" y="194827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3371850" y="210067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3527948" y="147548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3680348" y="162788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832748" y="178028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3985148" y="193268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4137548" y="208508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4283598" y="147725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435998" y="162965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588398" y="178205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740798" y="193445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893198" y="208685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032898" y="146643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5185298" y="161883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337698" y="177123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490098" y="192363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642498" y="2076038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788548" y="146821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940948" y="162061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93348" y="177301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5748" y="192541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398148" y="2077815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554246" y="145262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706646" y="160502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859046" y="175742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7011446" y="190982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163846" y="2062222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309896" y="145439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462296" y="160679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614696" y="175919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767096" y="191159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919496" y="2063999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8" name="TextBox 217"/>
          <p:cNvSpPr txBox="1"/>
          <p:nvPr/>
        </p:nvSpPr>
        <p:spPr>
          <a:xfrm>
            <a:off x="747094" y="121419"/>
            <a:ext cx="824671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Linked polymorphisms in simplified BSA analysis</a:t>
            </a:r>
            <a:endParaRPr lang="en-GB" sz="2400" i="1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04995" y="1476938"/>
            <a:ext cx="494997" cy="4030627"/>
            <a:chOff x="3204995" y="1476938"/>
            <a:chExt cx="494997" cy="4030627"/>
          </a:xfrm>
        </p:grpSpPr>
        <p:sp>
          <p:nvSpPr>
            <p:cNvPr id="327" name="Rectangle 326"/>
            <p:cNvSpPr/>
            <p:nvPr/>
          </p:nvSpPr>
          <p:spPr>
            <a:xfrm>
              <a:off x="3354915" y="1476938"/>
              <a:ext cx="140237" cy="349782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204995" y="4984345"/>
              <a:ext cx="4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5</a:t>
              </a:r>
              <a:r>
                <a:rPr lang="en-US" sz="1400" smtClean="0">
                  <a:solidFill>
                    <a:srgbClr val="FF0000"/>
                  </a:solidFill>
                </a:rPr>
                <a:t>0%</a:t>
              </a:r>
            </a:p>
            <a:p>
              <a:pPr algn="ctr"/>
              <a:r>
                <a:rPr lang="en-US" sz="1400">
                  <a:solidFill>
                    <a:srgbClr val="008000"/>
                  </a:solidFill>
                </a:rPr>
                <a:t>5</a:t>
              </a:r>
              <a:r>
                <a:rPr lang="en-US" sz="1400" smtClean="0">
                  <a:solidFill>
                    <a:srgbClr val="008000"/>
                  </a:solidFill>
                </a:rPr>
                <a:t>0%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95557" y="1468465"/>
            <a:ext cx="585993" cy="4056384"/>
            <a:chOff x="4195557" y="1468465"/>
            <a:chExt cx="585993" cy="4056384"/>
          </a:xfrm>
        </p:grpSpPr>
        <p:sp>
          <p:nvSpPr>
            <p:cNvPr id="328" name="Rectangle 327"/>
            <p:cNvSpPr/>
            <p:nvPr/>
          </p:nvSpPr>
          <p:spPr>
            <a:xfrm>
              <a:off x="4413284" y="1468465"/>
              <a:ext cx="140237" cy="349782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4195557" y="5001629"/>
              <a:ext cx="5859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rgbClr val="FF0000"/>
                  </a:solidFill>
                </a:rPr>
                <a:t>100%</a:t>
              </a:r>
            </a:p>
            <a:p>
              <a:pPr algn="ctr"/>
              <a:r>
                <a:rPr lang="en-US" sz="1400" smtClean="0">
                  <a:solidFill>
                    <a:srgbClr val="008000"/>
                  </a:solidFill>
                </a:rPr>
                <a:t>0%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49747" y="1444501"/>
            <a:ext cx="494997" cy="4080348"/>
            <a:chOff x="7449747" y="1444501"/>
            <a:chExt cx="494997" cy="4080348"/>
          </a:xfrm>
        </p:grpSpPr>
        <p:sp>
          <p:nvSpPr>
            <p:cNvPr id="329" name="Rectangle 328"/>
            <p:cNvSpPr/>
            <p:nvPr/>
          </p:nvSpPr>
          <p:spPr>
            <a:xfrm>
              <a:off x="7614696" y="1444501"/>
              <a:ext cx="140237" cy="349782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7449747" y="5001629"/>
              <a:ext cx="494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6</a:t>
              </a:r>
              <a:r>
                <a:rPr lang="en-US" sz="1400" smtClean="0">
                  <a:solidFill>
                    <a:srgbClr val="FF0000"/>
                  </a:solidFill>
                </a:rPr>
                <a:t>0%</a:t>
              </a:r>
            </a:p>
            <a:p>
              <a:pPr algn="ctr"/>
              <a:r>
                <a:rPr lang="en-US" sz="1400" smtClean="0">
                  <a:solidFill>
                    <a:srgbClr val="008000"/>
                  </a:solidFill>
                </a:rPr>
                <a:t>40%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 flipV="1">
            <a:off x="1746250" y="3254497"/>
            <a:ext cx="7109348" cy="45719"/>
          </a:xfrm>
          <a:prstGeom prst="rect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2211" y="2318171"/>
            <a:ext cx="8407298" cy="707039"/>
            <a:chOff x="352211" y="2318171"/>
            <a:chExt cx="8407298" cy="707039"/>
          </a:xfrm>
        </p:grpSpPr>
        <p:grpSp>
          <p:nvGrpSpPr>
            <p:cNvPr id="5" name="Group 4"/>
            <p:cNvGrpSpPr/>
            <p:nvPr/>
          </p:nvGrpSpPr>
          <p:grpSpPr>
            <a:xfrm>
              <a:off x="352211" y="2322548"/>
              <a:ext cx="8407298" cy="693772"/>
              <a:chOff x="352211" y="2322548"/>
              <a:chExt cx="8407298" cy="69377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2211" y="2347185"/>
                <a:ext cx="818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mtClean="0">
                    <a:solidFill>
                      <a:srgbClr val="008000"/>
                    </a:solidFill>
                  </a:rPr>
                  <a:t>resistant</a:t>
                </a:r>
              </a:p>
              <a:p>
                <a:pPr algn="ctr"/>
                <a:r>
                  <a:rPr lang="en-US" sz="1400" smtClean="0">
                    <a:solidFill>
                      <a:srgbClr val="008000"/>
                    </a:solidFill>
                  </a:rPr>
                  <a:t>reads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2028302" y="2322548"/>
                <a:ext cx="6731207" cy="693772"/>
                <a:chOff x="2028302" y="2322548"/>
                <a:chExt cx="6731207" cy="693772"/>
              </a:xfrm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8073709" y="2323749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028302" y="235922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180702" y="251162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333102" y="266402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85502" y="281642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37902" y="296882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783952" y="236100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2936352" y="251340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088752" y="266580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3241152" y="281820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3393552" y="297060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3549650" y="234540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3702050" y="249780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854450" y="265020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4006850" y="280260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4159250" y="295500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4305300" y="234718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4457700" y="249958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4610100" y="265198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4762500" y="280438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4914900" y="295678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5054600" y="233636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5207000" y="248876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5359400" y="264116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5511800" y="279356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5664200" y="2945964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5810250" y="233814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5962650" y="249054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6115050" y="264294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6267450" y="279534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6419850" y="2947741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6575948" y="232254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6728348" y="247494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6880748" y="262734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7033148" y="277974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185548" y="2932148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7331598" y="232432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483998" y="247672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36398" y="262912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7788798" y="278152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7941198" y="2933925"/>
                  <a:ext cx="685800" cy="45719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>
              <a:off x="4443151" y="2494949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443151" y="2337221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443151" y="264058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443151" y="279298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443151" y="294538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379003" y="2511272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379003" y="2353544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379003" y="26569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379003" y="28093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3379003" y="29617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637201" y="2475899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637201" y="2318171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7637201" y="262153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7637201" y="277393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637201" y="2926337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4152" y="3457027"/>
            <a:ext cx="8420646" cy="1456652"/>
            <a:chOff x="384152" y="3457027"/>
            <a:chExt cx="8420646" cy="1456652"/>
          </a:xfrm>
        </p:grpSpPr>
        <p:grpSp>
          <p:nvGrpSpPr>
            <p:cNvPr id="346" name="Group 345"/>
            <p:cNvGrpSpPr/>
            <p:nvPr/>
          </p:nvGrpSpPr>
          <p:grpSpPr>
            <a:xfrm>
              <a:off x="384152" y="3457027"/>
              <a:ext cx="8420646" cy="1456652"/>
              <a:chOff x="384152" y="3457027"/>
              <a:chExt cx="8420646" cy="145665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384152" y="3984335"/>
                <a:ext cx="587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mtClean="0">
                    <a:solidFill>
                      <a:srgbClr val="FF0000"/>
                    </a:solidFill>
                  </a:rPr>
                  <a:t>BS</a:t>
                </a:r>
              </a:p>
              <a:p>
                <a:pPr algn="ctr"/>
                <a:r>
                  <a:rPr lang="en-US" sz="1400" smtClean="0">
                    <a:solidFill>
                      <a:srgbClr val="FF0000"/>
                    </a:solidFill>
                  </a:rPr>
                  <a:t>reads</a:t>
                </a:r>
                <a:endParaRPr 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2053702" y="349370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2206102" y="364610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2358502" y="379850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2510902" y="395090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2663302" y="410330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2809352" y="349548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2961752" y="364788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3114152" y="380028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66552" y="395268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3418952" y="410508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575050" y="347988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3727450" y="363228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879850" y="378468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032250" y="393708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4184650" y="408948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4330700" y="348166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4483100" y="363406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4635500" y="378646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4787900" y="393886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4940300" y="409126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080000" y="347084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5232400" y="362324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5384800" y="377564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5537200" y="392804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5689600" y="408044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835650" y="347262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5988050" y="362502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140450" y="377742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292850" y="392982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445250" y="408222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01348" y="345702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753748" y="360942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906148" y="376182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058548" y="391422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7210948" y="406662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7356998" y="345880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7509398" y="361120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7661798" y="376360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814198" y="391600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966598" y="406840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028302" y="425658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180702" y="440898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333102" y="456138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485502" y="471378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637902" y="486618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783952" y="425836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936352" y="441076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088752" y="456316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241152" y="471556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3393552" y="486796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549650" y="424276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702050" y="439516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854450" y="454756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4006850" y="469996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159250" y="485236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4305300" y="424454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4457700" y="439694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610100" y="454934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4762500" y="470174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4914900" y="485414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054600" y="423372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207000" y="438612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359400" y="453852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511800" y="469092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664200" y="4843323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810250" y="423550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962650" y="438790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6115050" y="4540300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267450" y="469270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419850" y="4845100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6575948" y="421990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6728348" y="437230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6880748" y="4524707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7033148" y="467710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7185548" y="4829507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7331598" y="422168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7483998" y="437408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7636398" y="452648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7788798" y="4678884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7941198" y="483128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8118998" y="4220804"/>
                <a:ext cx="685800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901302" y="4116003"/>
                <a:ext cx="685800" cy="45719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6" name="Rectangle 315"/>
            <p:cNvSpPr/>
            <p:nvPr/>
          </p:nvSpPr>
          <p:spPr>
            <a:xfrm>
              <a:off x="3398053" y="37872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3398053" y="39396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3398053" y="42444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3398053" y="43968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3398053" y="4549210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7647249" y="3755086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7647249" y="4059886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647249" y="4212286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7647249" y="4517086"/>
              <a:ext cx="79898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36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719488" y="108405"/>
            <a:ext cx="842451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RenSeq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data limits 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Rpi-amr1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to 11 candidate NLRs 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1208" y="987263"/>
            <a:ext cx="2708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 smtClean="0"/>
              <a:t> SMRT </a:t>
            </a:r>
            <a:r>
              <a:rPr lang="en-GB" dirty="0" err="1" smtClean="0"/>
              <a:t>RenSeq</a:t>
            </a:r>
            <a:r>
              <a:rPr lang="en-GB" dirty="0" smtClean="0"/>
              <a:t> on </a:t>
            </a:r>
            <a:r>
              <a:rPr lang="en-GB" b="1" dirty="0" smtClean="0">
                <a:solidFill>
                  <a:srgbClr val="008000"/>
                </a:solidFill>
              </a:rPr>
              <a:t>R</a:t>
            </a:r>
            <a:r>
              <a:rPr lang="en-GB" dirty="0" smtClean="0"/>
              <a:t> parent</a:t>
            </a:r>
          </a:p>
          <a:p>
            <a:pPr algn="ctr">
              <a:lnSpc>
                <a:spcPct val="120000"/>
              </a:lnSpc>
            </a:pPr>
            <a:r>
              <a:rPr lang="en-GB" dirty="0" smtClean="0"/>
              <a:t>~650 NLRs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69059" y="4002344"/>
            <a:ext cx="3878882" cy="726654"/>
            <a:chOff x="2569059" y="4002344"/>
            <a:chExt cx="3878882" cy="726654"/>
          </a:xfrm>
        </p:grpSpPr>
        <p:sp>
          <p:nvSpPr>
            <p:cNvPr id="330" name="Rectangle 329"/>
            <p:cNvSpPr/>
            <p:nvPr/>
          </p:nvSpPr>
          <p:spPr>
            <a:xfrm>
              <a:off x="2569059" y="4326452"/>
              <a:ext cx="3878882" cy="402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dirty="0" err="1" smtClean="0"/>
                <a:t>MiSeq</a:t>
              </a:r>
              <a:r>
                <a:rPr lang="en-GB" dirty="0" smtClean="0"/>
                <a:t> </a:t>
              </a:r>
              <a:r>
                <a:rPr lang="en-GB" dirty="0" err="1" smtClean="0"/>
                <a:t>RenSeq</a:t>
              </a:r>
              <a:r>
                <a:rPr lang="en-GB" dirty="0" smtClean="0"/>
                <a:t> on 100 </a:t>
              </a:r>
              <a:r>
                <a:rPr lang="en-GB" b="1" dirty="0" smtClean="0">
                  <a:solidFill>
                    <a:srgbClr val="FF0000"/>
                  </a:solidFill>
                </a:rPr>
                <a:t>S plants from F2 </a:t>
              </a:r>
              <a:endParaRPr lang="en-GB" b="1" dirty="0" smtClean="0"/>
            </a:p>
          </p:txBody>
        </p:sp>
        <p:sp>
          <p:nvSpPr>
            <p:cNvPr id="336" name="Down Arrow 335"/>
            <p:cNvSpPr/>
            <p:nvPr/>
          </p:nvSpPr>
          <p:spPr>
            <a:xfrm>
              <a:off x="4036194" y="4002344"/>
              <a:ext cx="803105" cy="22532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8" name="Picture 337" descr="2271_tree_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92" y="739614"/>
            <a:ext cx="3130324" cy="3046626"/>
          </a:xfrm>
          <a:prstGeom prst="rect">
            <a:avLst/>
          </a:prstGeom>
        </p:spPr>
      </p:pic>
      <p:sp>
        <p:nvSpPr>
          <p:cNvPr id="339" name="Down Arrow 338"/>
          <p:cNvSpPr/>
          <p:nvPr/>
        </p:nvSpPr>
        <p:spPr>
          <a:xfrm>
            <a:off x="4036194" y="4900159"/>
            <a:ext cx="803105" cy="2253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2461468" y="5230324"/>
            <a:ext cx="395255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Expressed genes based on cDNA </a:t>
            </a:r>
            <a:r>
              <a:rPr lang="en-GB" dirty="0" err="1" smtClean="0"/>
              <a:t>RenSeq</a:t>
            </a:r>
            <a:endParaRPr lang="en-GB" b="1" dirty="0" smtClean="0"/>
          </a:p>
        </p:txBody>
      </p:sp>
      <p:sp>
        <p:nvSpPr>
          <p:cNvPr id="341" name="Down Arrow 340"/>
          <p:cNvSpPr/>
          <p:nvPr/>
        </p:nvSpPr>
        <p:spPr>
          <a:xfrm>
            <a:off x="4036194" y="5759894"/>
            <a:ext cx="803105" cy="2253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3301666" y="6132982"/>
            <a:ext cx="272202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11 candidates for </a:t>
            </a:r>
            <a:r>
              <a:rPr lang="en-GB" i="1" dirty="0" smtClean="0"/>
              <a:t>Rpi-amr1</a:t>
            </a:r>
            <a:endParaRPr lang="en-GB" b="1" i="1" dirty="0" smtClean="0"/>
          </a:p>
        </p:txBody>
      </p:sp>
      <p:pic>
        <p:nvPicPr>
          <p:cNvPr id="14" name="Picture 13" descr="NBT_Fig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6" r="73545" b="28305"/>
          <a:stretch/>
        </p:blipFill>
        <p:spPr>
          <a:xfrm>
            <a:off x="381774" y="1776060"/>
            <a:ext cx="1912455" cy="14130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95554" y="6492114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13715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40" grpId="0"/>
      <p:bldP spid="341" grpId="0" animBg="1"/>
      <p:bldP spid="3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-78683"/>
            <a:ext cx="85344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Rpi-amr1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confers resistance against 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P. </a:t>
            </a:r>
            <a:r>
              <a:rPr lang="en-GB" sz="2400" i="1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infestans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strain transient </a:t>
            </a:r>
          </a:p>
          <a:p>
            <a:pPr algn="ctr"/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assay </a:t>
            </a:r>
            <a:r>
              <a:rPr lang="en-GB" sz="2400" dirty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 </a:t>
            </a:r>
            <a:r>
              <a:rPr lang="en-GB" sz="2400" i="1" dirty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N. </a:t>
            </a:r>
            <a:r>
              <a:rPr lang="en-GB" sz="2400" i="1" dirty="0" err="1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benthamiana</a:t>
            </a:r>
            <a:endParaRPr lang="en-GB" sz="2400" i="1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8" y="1773437"/>
            <a:ext cx="2525313" cy="2489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3143" y="4292615"/>
            <a:ext cx="194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egative control</a:t>
            </a:r>
          </a:p>
          <a:p>
            <a:pPr algn="ctr"/>
            <a:r>
              <a:rPr lang="en-US" dirty="0" smtClean="0"/>
              <a:t>(pathogen growth)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31284" y="1773437"/>
            <a:ext cx="2897012" cy="3165509"/>
            <a:chOff x="3031284" y="1773437"/>
            <a:chExt cx="2897012" cy="31655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020" y="1773437"/>
              <a:ext cx="2461846" cy="2489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031284" y="4292615"/>
              <a:ext cx="2897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know resistance gene</a:t>
              </a:r>
            </a:p>
            <a:p>
              <a:pPr algn="ctr"/>
              <a:r>
                <a:rPr lang="en-US" dirty="0" smtClean="0"/>
                <a:t>(pathogen growth restricted)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99995" y="1760737"/>
            <a:ext cx="2525313" cy="3039709"/>
            <a:chOff x="6299995" y="1760737"/>
            <a:chExt cx="2525313" cy="30397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995" y="1773437"/>
              <a:ext cx="2525313" cy="248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874514" y="4431114"/>
              <a:ext cx="1376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tested genes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9995" y="1773437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amr1e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4325" y="176073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amr1c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5683070"/>
            <a:ext cx="691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BSA with </a:t>
            </a:r>
            <a:r>
              <a:rPr lang="en-US" dirty="0" err="1" smtClean="0"/>
              <a:t>RenSeq</a:t>
            </a:r>
            <a:r>
              <a:rPr lang="en-US" dirty="0" smtClean="0"/>
              <a:t> is faster and cheaper than standard map-based cloning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fine mapping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 BAC library construction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95554" y="6492114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21053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3.</a:t>
            </a:r>
            <a:r>
              <a:rPr lang="en-US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-100343"/>
            <a:ext cx="85344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Stable transgenic plants with 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Rpi-amr1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under native regulatory </a:t>
            </a:r>
          </a:p>
          <a:p>
            <a:pPr algn="ctr"/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elements confer resistance against 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P. </a:t>
            </a:r>
            <a:r>
              <a:rPr lang="en-GB" sz="2400" i="1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infestans</a:t>
            </a:r>
            <a:r>
              <a:rPr lang="en-GB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GB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isolates</a:t>
            </a:r>
            <a:endParaRPr lang="en-GB" sz="2400" i="1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54" y="739614"/>
            <a:ext cx="6527800" cy="59596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95554" y="6492114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9260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3.2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156" y="112982"/>
            <a:ext cx="8521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RenSeq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 combined with Mutational Genomics (</a:t>
            </a:r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MutRenSeq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) 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01" y="2789759"/>
            <a:ext cx="472079" cy="584255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83317" y="6242447"/>
            <a:ext cx="136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resistant plant</a:t>
            </a:r>
            <a:endParaRPr lang="en-US" sz="1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132975" y="6242447"/>
            <a:ext cx="122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M2</a:t>
            </a:r>
            <a:endParaRPr lang="en-US" sz="16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7" y="2716350"/>
            <a:ext cx="230553" cy="972964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33494" y="3843929"/>
            <a:ext cx="253219" cy="96718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244" y="4965727"/>
            <a:ext cx="243719" cy="1028526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2048873" y="5500206"/>
            <a:ext cx="78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wild type</a:t>
            </a:r>
            <a:endParaRPr lang="en-US" sz="1200" dirty="0"/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2833012" y="4329253"/>
            <a:ext cx="2509849" cy="2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425349" y="4259234"/>
            <a:ext cx="1350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EMS mutagenesis</a:t>
            </a:r>
            <a:endParaRPr lang="en-US" sz="1200" dirty="0"/>
          </a:p>
        </p:txBody>
      </p:sp>
      <p:sp>
        <p:nvSpPr>
          <p:cNvPr id="113" name="Lightning Bolt 112"/>
          <p:cNvSpPr/>
          <p:nvPr/>
        </p:nvSpPr>
        <p:spPr>
          <a:xfrm flipH="1">
            <a:off x="3498430" y="3374014"/>
            <a:ext cx="883366" cy="8199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awn1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5" y="2887763"/>
            <a:ext cx="574150" cy="2612443"/>
          </a:xfrm>
          <a:prstGeom prst="rect">
            <a:avLst/>
          </a:prstGeom>
        </p:spPr>
      </p:pic>
      <p:pic>
        <p:nvPicPr>
          <p:cNvPr id="115" name="Picture 114" descr="awn1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0" y="2789759"/>
            <a:ext cx="213413" cy="971052"/>
          </a:xfrm>
          <a:prstGeom prst="rect">
            <a:avLst/>
          </a:prstGeom>
        </p:spPr>
      </p:pic>
      <p:pic>
        <p:nvPicPr>
          <p:cNvPr id="116" name="Picture 115" descr="awn1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79" y="3843727"/>
            <a:ext cx="213413" cy="971052"/>
          </a:xfrm>
          <a:prstGeom prst="rect">
            <a:avLst/>
          </a:prstGeom>
        </p:spPr>
      </p:pic>
      <p:pic>
        <p:nvPicPr>
          <p:cNvPr id="117" name="Picture 116" descr="awn1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79" y="4931860"/>
            <a:ext cx="213413" cy="971052"/>
          </a:xfrm>
          <a:prstGeom prst="rect">
            <a:avLst/>
          </a:prstGeom>
        </p:spPr>
      </p:pic>
      <p:pic>
        <p:nvPicPr>
          <p:cNvPr id="118" name="Picture 117" descr="awn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79" y="3843727"/>
            <a:ext cx="212607" cy="967386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01" y="3744998"/>
            <a:ext cx="472079" cy="58425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01" y="4915951"/>
            <a:ext cx="472079" cy="584255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132975" y="3662267"/>
            <a:ext cx="2569427" cy="13339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8426" y="933052"/>
            <a:ext cx="64777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Traditional way: Map-based cloning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Depends on recombination (centromere</a:t>
            </a:r>
            <a:r>
              <a:rPr lang="en-US" sz="1600" dirty="0" smtClean="0"/>
              <a:t>!)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Alternative way: Mutational Genomics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393443" y="6581001"/>
            <a:ext cx="2672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Steuernagel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687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8" grpId="0"/>
      <p:bldP spid="112" grpId="0"/>
      <p:bldP spid="113" grpId="0" animBg="1"/>
      <p:bldP spid="1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3.2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156" y="112982"/>
            <a:ext cx="8521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MutRenSeq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 pipeline 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wn1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4" y="1056364"/>
            <a:ext cx="169637" cy="771866"/>
          </a:xfrm>
          <a:prstGeom prst="rect">
            <a:avLst/>
          </a:prstGeom>
        </p:spPr>
      </p:pic>
      <p:pic>
        <p:nvPicPr>
          <p:cNvPr id="28" name="Picture 27" descr="aw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056364"/>
            <a:ext cx="169636" cy="771866"/>
          </a:xfrm>
          <a:prstGeom prst="rect">
            <a:avLst/>
          </a:prstGeom>
        </p:spPr>
      </p:pic>
      <p:pic>
        <p:nvPicPr>
          <p:cNvPr id="29" name="Picture 28" descr="aw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08" y="1208764"/>
            <a:ext cx="169636" cy="771866"/>
          </a:xfrm>
          <a:prstGeom prst="rect">
            <a:avLst/>
          </a:prstGeom>
        </p:spPr>
      </p:pic>
      <p:pic>
        <p:nvPicPr>
          <p:cNvPr id="30" name="Picture 29" descr="aw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91" y="1056364"/>
            <a:ext cx="169636" cy="77186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565184" y="1980630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12970" y="2293954"/>
            <a:ext cx="2745701" cy="5196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RenSeq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75116" y="1992559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25878" y="1992559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294665" y="1992559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12971" y="3205113"/>
            <a:ext cx="1057830" cy="577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US" sz="1600" dirty="0" smtClean="0">
                <a:solidFill>
                  <a:schemeClr val="tx1"/>
                </a:solidFill>
              </a:rPr>
              <a:t>Mapping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992339" y="3200703"/>
            <a:ext cx="1053301" cy="577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De novo </a:t>
            </a:r>
            <a:r>
              <a:rPr lang="en-US" sz="1600" dirty="0" smtClean="0">
                <a:solidFill>
                  <a:schemeClr val="tx1"/>
                </a:solidFill>
              </a:rPr>
              <a:t>assembly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565184" y="2902188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116" y="291411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125878" y="291411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94665" y="291411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12971" y="4210383"/>
            <a:ext cx="4220540" cy="172660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7654" y="4492537"/>
            <a:ext cx="355473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nsolas"/>
                <a:cs typeface="Consolas"/>
              </a:rPr>
              <a:t>&gt;candidate_contig_1</a:t>
            </a:r>
          </a:p>
          <a:p>
            <a:r>
              <a:rPr lang="en-US" sz="1200" dirty="0" smtClean="0">
                <a:latin typeface="Consolas"/>
                <a:cs typeface="Consolas"/>
              </a:rPr>
              <a:t>wildtype:	   ATGCTTAGCGGCATAGCACGCCCTAG</a:t>
            </a:r>
          </a:p>
          <a:p>
            <a:r>
              <a:rPr lang="en-US" sz="1200" dirty="0" smtClean="0">
                <a:latin typeface="Consolas"/>
                <a:cs typeface="Consolas"/>
              </a:rPr>
              <a:t>mutant</a:t>
            </a:r>
            <a:r>
              <a:rPr lang="en-US" sz="1200" baseline="-25000" dirty="0" smtClean="0">
                <a:latin typeface="Consolas"/>
                <a:cs typeface="Consolas"/>
              </a:rPr>
              <a:t>1  </a:t>
            </a:r>
            <a:r>
              <a:rPr lang="en-US" sz="1200" dirty="0" smtClean="0">
                <a:latin typeface="Consolas"/>
                <a:cs typeface="Consolas"/>
              </a:rPr>
              <a:t>:	   AT</a:t>
            </a:r>
            <a:r>
              <a:rPr lang="en-US" sz="1200" dirty="0" smtClean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CTTAGCGGCATAGCACGCCCTAG</a:t>
            </a:r>
          </a:p>
          <a:p>
            <a:r>
              <a:rPr lang="en-US" sz="1200" dirty="0" smtClean="0">
                <a:latin typeface="Consolas"/>
                <a:cs typeface="Consolas"/>
              </a:rPr>
              <a:t>mutant</a:t>
            </a:r>
            <a:r>
              <a:rPr lang="en-US" sz="1200" baseline="-25000" dirty="0" smtClean="0">
                <a:latin typeface="Consolas"/>
                <a:cs typeface="Consolas"/>
              </a:rPr>
              <a:t>2  </a:t>
            </a:r>
            <a:r>
              <a:rPr lang="en-US" sz="1200" dirty="0" smtClean="0">
                <a:latin typeface="Consolas"/>
                <a:cs typeface="Consolas"/>
              </a:rPr>
              <a:t>:	   ATGCTTA</a:t>
            </a:r>
            <a:r>
              <a:rPr lang="en-US" sz="1200" dirty="0" smtClean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CGGCATAGCACGCCCTAG</a:t>
            </a:r>
          </a:p>
          <a:p>
            <a:r>
              <a:rPr lang="en-US" sz="1200" dirty="0" smtClean="0">
                <a:latin typeface="Consolas"/>
                <a:cs typeface="Consolas"/>
              </a:rPr>
              <a:t>mutant</a:t>
            </a:r>
            <a:r>
              <a:rPr lang="en-US" sz="1200" baseline="-25000" dirty="0" smtClean="0">
                <a:latin typeface="Consolas"/>
                <a:cs typeface="Consolas"/>
              </a:rPr>
              <a:t>3</a:t>
            </a:r>
            <a:r>
              <a:rPr lang="en-US" sz="1200" dirty="0" smtClean="0">
                <a:latin typeface="Consolas"/>
                <a:cs typeface="Consolas"/>
              </a:rPr>
              <a:t> :     ---------deletion---------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200" dirty="0" smtClean="0">
                <a:latin typeface="Consolas"/>
                <a:cs typeface="Consolas"/>
              </a:rPr>
              <a:t>mutant</a:t>
            </a:r>
            <a:r>
              <a:rPr lang="en-US" sz="1200" baseline="-25000" dirty="0" smtClean="0">
                <a:latin typeface="Consolas"/>
                <a:cs typeface="Consolas"/>
              </a:rPr>
              <a:t>n  </a:t>
            </a:r>
            <a:r>
              <a:rPr lang="en-US" sz="1200" dirty="0" smtClean="0">
                <a:latin typeface="Consolas"/>
                <a:cs typeface="Consolas"/>
              </a:rPr>
              <a:t>:	   ATGCTTAGCGGCATAGCACG</a:t>
            </a:r>
            <a:r>
              <a:rPr lang="en-US" sz="1200" dirty="0" smtClean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sz="1200" dirty="0" smtClean="0">
                <a:latin typeface="Consolas"/>
                <a:cs typeface="Consolas"/>
              </a:rPr>
              <a:t>CCTAG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5219" y="4149472"/>
            <a:ext cx="16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Mutant Hunter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975116" y="389944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25878" y="389944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294665" y="389944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5318445" y="1182977"/>
            <a:ext cx="3637935" cy="32612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Mutant Hunter</a:t>
            </a:r>
          </a:p>
          <a:p>
            <a:r>
              <a:rPr lang="en-US" sz="1600" dirty="0" smtClean="0"/>
              <a:t>Wildtype </a:t>
            </a:r>
            <a:r>
              <a:rPr lang="en-US" sz="1600" dirty="0" err="1" smtClean="0"/>
              <a:t>contig</a:t>
            </a:r>
            <a:r>
              <a:rPr lang="en-US" sz="1600" dirty="0" smtClean="0"/>
              <a:t> annotation</a:t>
            </a:r>
          </a:p>
          <a:p>
            <a:r>
              <a:rPr lang="en-US" sz="1600" dirty="0" smtClean="0"/>
              <a:t>(oversensitive) SNP calling</a:t>
            </a:r>
          </a:p>
          <a:p>
            <a:r>
              <a:rPr lang="en-US" sz="1600" dirty="0" smtClean="0"/>
              <a:t>Presence / Absence calling</a:t>
            </a:r>
          </a:p>
          <a:p>
            <a:r>
              <a:rPr lang="en-US" sz="1600" dirty="0" smtClean="0"/>
              <a:t>Data integration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545447" y="3200703"/>
            <a:ext cx="1188065" cy="577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Contig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Annotation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1636350" y="3489684"/>
            <a:ext cx="270387" cy="44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143963" y="3489684"/>
            <a:ext cx="311355" cy="44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135068" y="3899447"/>
            <a:ext cx="0" cy="250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393443" y="6581001"/>
            <a:ext cx="2672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Steuernagel </a:t>
            </a:r>
            <a:r>
              <a:rPr lang="en-US" sz="1200" dirty="0" smtClean="0"/>
              <a:t>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099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3.2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156" y="112982"/>
            <a:ext cx="8521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Cloning 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of stem 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rust resistance gene (</a:t>
            </a:r>
            <a:r>
              <a:rPr lang="en-US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Sr22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) with </a:t>
            </a:r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MutRenSeq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798983" y="2905652"/>
            <a:ext cx="492026" cy="490813"/>
            <a:chOff x="2365689" y="2691185"/>
            <a:chExt cx="492026" cy="490813"/>
          </a:xfrm>
        </p:grpSpPr>
        <p:sp>
          <p:nvSpPr>
            <p:cNvPr id="90" name="TextBox 89"/>
            <p:cNvSpPr txBox="1"/>
            <p:nvPr/>
          </p:nvSpPr>
          <p:spPr>
            <a:xfrm>
              <a:off x="2365689" y="2720333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2S</a:t>
              </a:r>
              <a:endParaRPr lang="en-US" sz="1200" dirty="0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614169" y="2691185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725106" y="2905652"/>
            <a:ext cx="492026" cy="492246"/>
            <a:chOff x="6288855" y="2779404"/>
            <a:chExt cx="492026" cy="492246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6534868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6288855" y="2809985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*</a:t>
              </a:r>
            </a:p>
            <a:p>
              <a:pPr algn="ctr"/>
              <a:r>
                <a:rPr lang="en-US" sz="1200" dirty="0" smtClean="0"/>
                <a:t>6S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00187" y="2907085"/>
            <a:ext cx="492026" cy="490813"/>
            <a:chOff x="6588414" y="2777702"/>
            <a:chExt cx="492026" cy="490813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834427" y="2777702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6588414" y="2991516"/>
              <a:ext cx="49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5S1</a:t>
              </a:r>
              <a:endParaRPr lang="en-US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133011" y="2905652"/>
            <a:ext cx="505014" cy="492246"/>
            <a:chOff x="6875226" y="2779404"/>
            <a:chExt cx="505014" cy="492246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7117251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6875226" y="2809985"/>
              <a:ext cx="505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3S1</a:t>
              </a:r>
              <a:endParaRPr lang="en-US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626183" y="2905652"/>
            <a:ext cx="377216" cy="492246"/>
            <a:chOff x="7317490" y="2779404"/>
            <a:chExt cx="377216" cy="492246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7506098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7317490" y="2809985"/>
              <a:ext cx="377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1S</a:t>
              </a:r>
              <a:endParaRPr lang="en-US" sz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322765" y="2905652"/>
            <a:ext cx="492026" cy="492246"/>
            <a:chOff x="7652971" y="2779404"/>
            <a:chExt cx="492026" cy="492246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7896875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7652971" y="2809985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*</a:t>
              </a:r>
            </a:p>
            <a:p>
              <a:pPr algn="ctr"/>
              <a:r>
                <a:rPr lang="en-US" sz="1200" dirty="0" smtClean="0"/>
                <a:t>7S</a:t>
              </a:r>
            </a:p>
          </p:txBody>
        </p:sp>
      </p:grpSp>
      <p:pic>
        <p:nvPicPr>
          <p:cNvPr id="107" name="Picture 106" descr="Screen Shot 2014-09-18 at 13.5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" y="1385144"/>
            <a:ext cx="8979647" cy="1511236"/>
          </a:xfrm>
          <a:prstGeom prst="rect">
            <a:avLst/>
          </a:prstGeom>
        </p:spPr>
      </p:pic>
      <p:cxnSp>
        <p:nvCxnSpPr>
          <p:cNvPr id="108" name="Straight Connector 107"/>
          <p:cNvCxnSpPr>
            <a:stCxn id="97" idx="3"/>
            <a:endCxn id="105" idx="1"/>
          </p:cNvCxnSpPr>
          <p:nvPr/>
        </p:nvCxnSpPr>
        <p:spPr>
          <a:xfrm flipH="1" flipV="1">
            <a:off x="2435810" y="2919502"/>
            <a:ext cx="6268453" cy="8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82181" y="2865799"/>
            <a:ext cx="8979647" cy="10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ight Arrow 110"/>
          <p:cNvSpPr/>
          <p:nvPr/>
        </p:nvSpPr>
        <p:spPr>
          <a:xfrm>
            <a:off x="2971801" y="2760742"/>
            <a:ext cx="412749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8355013" y="2774231"/>
            <a:ext cx="349250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6296025" y="2767881"/>
            <a:ext cx="1970088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2435810" y="2765765"/>
            <a:ext cx="461377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5799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7,500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65484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5,000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47242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2,500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81935" y="1189907"/>
            <a:ext cx="897989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2520950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-126609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4928555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526030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58941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8,957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9055035" y="1108847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81277" y="756570"/>
            <a:ext cx="6477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Sr22</a:t>
            </a:r>
            <a:r>
              <a:rPr lang="en-US" sz="1600" dirty="0" smtClean="0"/>
              <a:t> locus</a:t>
            </a:r>
            <a:endParaRPr lang="en-US" sz="1600" dirty="0"/>
          </a:p>
        </p:txBody>
      </p:sp>
      <p:sp>
        <p:nvSpPr>
          <p:cNvPr id="141" name="Rectangle 140"/>
          <p:cNvSpPr/>
          <p:nvPr/>
        </p:nvSpPr>
        <p:spPr>
          <a:xfrm>
            <a:off x="6393443" y="6581001"/>
            <a:ext cx="2672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Steuernagel </a:t>
            </a:r>
            <a:r>
              <a:rPr lang="en-US" sz="1200" dirty="0" smtClean="0"/>
              <a:t>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513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3.2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156" y="112982"/>
            <a:ext cx="8521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Cloning of stem rust resistance gene (</a:t>
            </a:r>
            <a:r>
              <a:rPr lang="en-US" sz="2400" i="1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Sr22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) with </a:t>
            </a:r>
            <a:r>
              <a:rPr lang="en-US" sz="2400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MutRenSeq</a:t>
            </a:r>
            <a:endParaRPr lang="en-GB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798983" y="2905652"/>
            <a:ext cx="492026" cy="490813"/>
            <a:chOff x="2365689" y="2691185"/>
            <a:chExt cx="492026" cy="490813"/>
          </a:xfrm>
        </p:grpSpPr>
        <p:sp>
          <p:nvSpPr>
            <p:cNvPr id="90" name="TextBox 89"/>
            <p:cNvSpPr txBox="1"/>
            <p:nvPr/>
          </p:nvSpPr>
          <p:spPr>
            <a:xfrm>
              <a:off x="2365689" y="2720333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2S</a:t>
              </a:r>
              <a:endParaRPr lang="en-US" sz="1200" dirty="0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614169" y="2691185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725106" y="2905652"/>
            <a:ext cx="492026" cy="492246"/>
            <a:chOff x="6288855" y="2779404"/>
            <a:chExt cx="492026" cy="492246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6534868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6288855" y="2809985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*</a:t>
              </a:r>
            </a:p>
            <a:p>
              <a:pPr algn="ctr"/>
              <a:r>
                <a:rPr lang="en-US" sz="1200" dirty="0" smtClean="0"/>
                <a:t>6S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00187" y="2907085"/>
            <a:ext cx="492026" cy="490813"/>
            <a:chOff x="6588414" y="2777702"/>
            <a:chExt cx="492026" cy="490813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834427" y="2777702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6588414" y="2991516"/>
              <a:ext cx="49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5S1</a:t>
              </a:r>
              <a:endParaRPr lang="en-US" sz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133011" y="2905652"/>
            <a:ext cx="505014" cy="492246"/>
            <a:chOff x="6875226" y="2779404"/>
            <a:chExt cx="505014" cy="492246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7117251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6875226" y="2809985"/>
              <a:ext cx="505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3S1</a:t>
              </a:r>
              <a:endParaRPr lang="en-US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626183" y="2905652"/>
            <a:ext cx="377216" cy="492246"/>
            <a:chOff x="7317490" y="2779404"/>
            <a:chExt cx="377216" cy="492246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7506098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7317490" y="2809985"/>
              <a:ext cx="377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1S</a:t>
              </a:r>
              <a:endParaRPr lang="en-US" sz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322765" y="2905652"/>
            <a:ext cx="492026" cy="492246"/>
            <a:chOff x="7652971" y="2779404"/>
            <a:chExt cx="492026" cy="492246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7896875" y="2779404"/>
              <a:ext cx="0" cy="28040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7652971" y="2809985"/>
              <a:ext cx="492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*</a:t>
              </a:r>
            </a:p>
            <a:p>
              <a:pPr algn="ctr"/>
              <a:r>
                <a:rPr lang="en-US" sz="1200" dirty="0" smtClean="0"/>
                <a:t>7S</a:t>
              </a:r>
            </a:p>
          </p:txBody>
        </p:sp>
      </p:grpSp>
      <p:pic>
        <p:nvPicPr>
          <p:cNvPr id="107" name="Picture 106" descr="Screen Shot 2014-09-18 at 13.57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" y="1385144"/>
            <a:ext cx="8979647" cy="1511236"/>
          </a:xfrm>
          <a:prstGeom prst="rect">
            <a:avLst/>
          </a:prstGeom>
        </p:spPr>
      </p:pic>
      <p:cxnSp>
        <p:nvCxnSpPr>
          <p:cNvPr id="108" name="Straight Connector 107"/>
          <p:cNvCxnSpPr>
            <a:stCxn id="97" idx="3"/>
            <a:endCxn id="105" idx="1"/>
          </p:cNvCxnSpPr>
          <p:nvPr/>
        </p:nvCxnSpPr>
        <p:spPr>
          <a:xfrm flipH="1" flipV="1">
            <a:off x="2435810" y="2919502"/>
            <a:ext cx="6268453" cy="8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82181" y="2865799"/>
            <a:ext cx="8979647" cy="10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ight Arrow 110"/>
          <p:cNvSpPr/>
          <p:nvPr/>
        </p:nvSpPr>
        <p:spPr>
          <a:xfrm>
            <a:off x="2971801" y="2760742"/>
            <a:ext cx="412749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8355013" y="2774231"/>
            <a:ext cx="349250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6296025" y="2767881"/>
            <a:ext cx="1970088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2435810" y="2765765"/>
            <a:ext cx="461377" cy="307474"/>
          </a:xfrm>
          <a:prstGeom prst="rightArrow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5799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7,500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65484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5,000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47242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2,500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81935" y="1189907"/>
            <a:ext cx="897989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2520950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-126609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4928555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526030" y="1115923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589417" y="1119766"/>
            <a:ext cx="54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8,957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9055035" y="1108847"/>
            <a:ext cx="0" cy="73984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Content Placeholder 4" descr="Sr22 transgenics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3" b="29981"/>
          <a:stretch/>
        </p:blipFill>
        <p:spPr>
          <a:xfrm>
            <a:off x="2320847" y="3708026"/>
            <a:ext cx="4493944" cy="2541966"/>
          </a:xfrm>
        </p:spPr>
      </p:pic>
      <p:sp>
        <p:nvSpPr>
          <p:cNvPr id="131" name="TextBox 130"/>
          <p:cNvSpPr txBox="1"/>
          <p:nvPr/>
        </p:nvSpPr>
        <p:spPr>
          <a:xfrm>
            <a:off x="1832524" y="6234606"/>
            <a:ext cx="120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WT Fielder</a:t>
            </a:r>
            <a:endParaRPr lang="en-US" sz="1600" dirty="0"/>
          </a:p>
        </p:txBody>
      </p:sp>
      <p:sp>
        <p:nvSpPr>
          <p:cNvPr id="132" name="TextBox 131"/>
          <p:cNvSpPr txBox="1"/>
          <p:nvPr/>
        </p:nvSpPr>
        <p:spPr>
          <a:xfrm>
            <a:off x="3702019" y="6536279"/>
            <a:ext cx="2507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Fielder/</a:t>
            </a:r>
            <a:r>
              <a:rPr lang="en-US" sz="1600" i="1" dirty="0" smtClean="0"/>
              <a:t>Sr22</a:t>
            </a:r>
            <a:r>
              <a:rPr lang="en-US" sz="1600" dirty="0" smtClean="0"/>
              <a:t> lines</a:t>
            </a:r>
            <a:endParaRPr lang="en-US" sz="1600" dirty="0"/>
          </a:p>
        </p:txBody>
      </p:sp>
      <p:sp>
        <p:nvSpPr>
          <p:cNvPr id="133" name="Left Brace 132"/>
          <p:cNvSpPr/>
          <p:nvPr/>
        </p:nvSpPr>
        <p:spPr>
          <a:xfrm rot="16200000">
            <a:off x="4693725" y="4842257"/>
            <a:ext cx="220900" cy="3167141"/>
          </a:xfrm>
          <a:prstGeom prst="leftBrac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81277" y="756570"/>
            <a:ext cx="6477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smtClean="0"/>
              <a:t>Sr22</a:t>
            </a:r>
            <a:r>
              <a:rPr lang="en-US" sz="1600" dirty="0" smtClean="0"/>
              <a:t> locus</a:t>
            </a:r>
            <a:endParaRPr lang="en-US" sz="1600" dirty="0"/>
          </a:p>
        </p:txBody>
      </p:sp>
      <p:sp>
        <p:nvSpPr>
          <p:cNvPr id="135" name="Rectangle 134"/>
          <p:cNvSpPr/>
          <p:nvPr/>
        </p:nvSpPr>
        <p:spPr>
          <a:xfrm>
            <a:off x="81277" y="3345746"/>
            <a:ext cx="6477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Stable transgenic plants carrying </a:t>
            </a:r>
            <a:r>
              <a:rPr lang="en-US" sz="1600" i="1" dirty="0" smtClean="0"/>
              <a:t>Sr22</a:t>
            </a:r>
            <a:r>
              <a:rPr lang="en-US" sz="1600" dirty="0" smtClean="0"/>
              <a:t> are resistant to stem </a:t>
            </a:r>
            <a:r>
              <a:rPr lang="en-US" sz="1600" smtClean="0"/>
              <a:t>rust  </a:t>
            </a:r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6393443" y="6581001"/>
            <a:ext cx="2672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Steuernagel </a:t>
            </a:r>
            <a:r>
              <a:rPr lang="en-US" sz="1200" dirty="0" smtClean="0"/>
              <a:t>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69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311245" y="98413"/>
            <a:ext cx="2987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cs typeface="Comic Sans MS"/>
              </a:rPr>
              <a:t>Presentation overview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200" y="1288744"/>
            <a:ext cx="475950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1. Introduction </a:t>
            </a:r>
            <a:r>
              <a:rPr lang="en-US" sz="2000" dirty="0"/>
              <a:t>-</a:t>
            </a:r>
            <a:r>
              <a:rPr lang="en-US" sz="2000" dirty="0" smtClean="0"/>
              <a:t> plant immune system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 Disease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RenSeq</a:t>
            </a:r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Basic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NLR complements of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Solanaceae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Cloning of functional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Bulked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Segregant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MutRenSeq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Applied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transgenic field trials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Maris Piper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(HAPI project)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3311245" y="98413"/>
            <a:ext cx="2987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cs typeface="Comic Sans MS"/>
              </a:rPr>
              <a:t>Presentation overview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200" y="1288744"/>
            <a:ext cx="4792851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Introduction to plant immune system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Plant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Basic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NLR complements of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Solanaceae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Cloning of the functional resistance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Bulked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Segregant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MutRenSeq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/>
              <a:t>4. Application research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field trials of functional late blight gene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Improved cv. Maris Piper (HAPI project)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618" y="4674278"/>
            <a:ext cx="799288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Wingdings" charset="2"/>
              <a:buChar char="Ø"/>
            </a:pPr>
            <a:r>
              <a:rPr lang="en-GB" smtClean="0"/>
              <a:t>requires multiple sprays in each growing season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Wingdings" charset="2"/>
              <a:buChar char="Ø"/>
            </a:pPr>
            <a:r>
              <a:rPr lang="en-GB" dirty="0" smtClean="0"/>
              <a:t> on average, 10-12 sprays in the UK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Wingdings" charset="2"/>
              <a:buChar char="Ø"/>
            </a:pPr>
            <a:r>
              <a:rPr lang="en-GB" dirty="0" smtClean="0"/>
              <a:t> in Northern Europe up to 25 sprays in wet years (Belgium, 2007-2008)</a:t>
            </a:r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Wingdings" charset="2"/>
              <a:buChar char="Ø"/>
            </a:pPr>
            <a:endParaRPr lang="en-GB" dirty="0" smtClean="0"/>
          </a:p>
        </p:txBody>
      </p:sp>
      <p:sp>
        <p:nvSpPr>
          <p:cNvPr id="2" name="Rectangle 1"/>
          <p:cNvSpPr/>
          <p:nvPr/>
        </p:nvSpPr>
        <p:spPr>
          <a:xfrm>
            <a:off x="947490" y="-76745"/>
            <a:ext cx="7296918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GB" sz="2200" i="1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badi MT Condensed Light"/>
              </a:rPr>
              <a:t>P. </a:t>
            </a:r>
            <a:r>
              <a:rPr lang="en-GB" sz="2200" i="1" err="1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badi MT Condensed Light"/>
              </a:rPr>
              <a:t>infestans</a:t>
            </a:r>
            <a:r>
              <a:rPr lang="en-GB" sz="220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badi MT Condensed Light"/>
              </a:rPr>
              <a:t>: fungicide treatment in conventional </a:t>
            </a:r>
            <a:br>
              <a:rPr lang="en-GB" sz="220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badi MT Condensed Light"/>
              </a:rPr>
            </a:br>
            <a:r>
              <a:rPr lang="en-GB" sz="220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badi MT Condensed Light"/>
              </a:rPr>
              <a:t>potato production</a:t>
            </a:r>
            <a:endParaRPr lang="en-US" sz="220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7"/>
          <p:cNvGrpSpPr/>
          <p:nvPr/>
        </p:nvGrpSpPr>
        <p:grpSpPr>
          <a:xfrm>
            <a:off x="57760" y="1873455"/>
            <a:ext cx="9079344" cy="2131609"/>
            <a:chOff x="1" y="1153375"/>
            <a:chExt cx="9079344" cy="2131609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 b="64276"/>
            <a:stretch>
              <a:fillRect/>
            </a:stretch>
          </p:blipFill>
          <p:spPr bwMode="auto">
            <a:xfrm>
              <a:off x="1" y="1196752"/>
              <a:ext cx="2799578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 t="35724" b="32415"/>
            <a:stretch>
              <a:fillRect/>
            </a:stretch>
          </p:blipFill>
          <p:spPr bwMode="auto">
            <a:xfrm>
              <a:off x="2795744" y="1183145"/>
              <a:ext cx="3152474" cy="2097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 t="67585"/>
            <a:stretch>
              <a:fillRect/>
            </a:stretch>
          </p:blipFill>
          <p:spPr bwMode="auto">
            <a:xfrm>
              <a:off x="5947049" y="1153375"/>
              <a:ext cx="3132296" cy="21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6004808" y="4005064"/>
            <a:ext cx="308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GB" sz="1600" smtClean="0"/>
              <a:t>William </a:t>
            </a:r>
            <a:r>
              <a:rPr lang="en-GB" sz="1600"/>
              <a:t>Fry (2008) MPP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760" y="1082163"/>
            <a:ext cx="896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GB" i="1" err="1" smtClean="0"/>
              <a:t>Phytophthora</a:t>
            </a:r>
            <a:r>
              <a:rPr lang="en-GB" i="1" smtClean="0"/>
              <a:t> </a:t>
            </a:r>
            <a:r>
              <a:rPr lang="en-GB" i="1" err="1" smtClean="0"/>
              <a:t>infestans</a:t>
            </a:r>
            <a:r>
              <a:rPr lang="en-GB" smtClean="0"/>
              <a:t>: The plant (and </a:t>
            </a:r>
            <a:r>
              <a:rPr lang="en-GB" i="1" smtClean="0"/>
              <a:t>R</a:t>
            </a:r>
            <a:r>
              <a:rPr lang="en-GB" smtClean="0"/>
              <a:t> gene) destroyer. </a:t>
            </a:r>
            <a:r>
              <a:rPr lang="en-GB"/>
              <a:t>William Fry (2008) MPP</a:t>
            </a:r>
          </a:p>
        </p:txBody>
      </p:sp>
    </p:spTree>
    <p:extLst>
      <p:ext uri="{BB962C8B-B14F-4D97-AF65-F5344CB8AC3E}">
        <p14:creationId xmlns:p14="http://schemas.microsoft.com/office/powerpoint/2010/main" val="16107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3914" y="-47816"/>
            <a:ext cx="7587072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i="1">
                <a:solidFill>
                  <a:srgbClr val="000090"/>
                </a:solidFill>
                <a:latin typeface="+mj-lt"/>
              </a:rPr>
              <a:t>Rpi-vnt1.1</a:t>
            </a:r>
            <a:r>
              <a:rPr lang="en-US" sz="2200">
                <a:solidFill>
                  <a:srgbClr val="000090"/>
                </a:solidFill>
                <a:latin typeface="+mj-lt"/>
              </a:rPr>
              <a:t> provides good level of resistance against </a:t>
            </a:r>
            <a:endParaRPr lang="en-US" sz="2200" smtClean="0">
              <a:solidFill>
                <a:srgbClr val="000090"/>
              </a:solidFill>
              <a:latin typeface="+mj-lt"/>
            </a:endParaRPr>
          </a:p>
          <a:p>
            <a:pPr algn="ctr"/>
            <a:r>
              <a:rPr lang="en-US" sz="2200" smtClean="0">
                <a:solidFill>
                  <a:srgbClr val="000090"/>
                </a:solidFill>
                <a:latin typeface="+mj-lt"/>
              </a:rPr>
              <a:t>UK </a:t>
            </a:r>
            <a:r>
              <a:rPr lang="en-US" sz="2200">
                <a:solidFill>
                  <a:srgbClr val="000090"/>
                </a:solidFill>
                <a:latin typeface="+mj-lt"/>
              </a:rPr>
              <a:t>isolates of </a:t>
            </a:r>
            <a:r>
              <a:rPr lang="en-US" sz="2200" i="1">
                <a:solidFill>
                  <a:srgbClr val="000090"/>
                </a:solidFill>
                <a:latin typeface="+mj-lt"/>
              </a:rPr>
              <a:t>P. </a:t>
            </a:r>
            <a:r>
              <a:rPr lang="en-US" sz="2200" i="1" err="1">
                <a:solidFill>
                  <a:srgbClr val="000090"/>
                </a:solidFill>
                <a:latin typeface="+mj-lt"/>
              </a:rPr>
              <a:t>infestans</a:t>
            </a:r>
            <a:r>
              <a:rPr lang="en-US" sz="2200" i="1">
                <a:solidFill>
                  <a:srgbClr val="000090"/>
                </a:solidFill>
                <a:latin typeface="+mj-lt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93504" y="6581001"/>
            <a:ext cx="6750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Jones, Witek, et al. (2013) </a:t>
            </a:r>
            <a:r>
              <a:rPr lang="en-US" sz="1200" i="1" dirty="0" smtClean="0"/>
              <a:t>Phil. Trans. Roy. Soc. B  </a:t>
            </a:r>
            <a:endParaRPr lang="en-GB" sz="12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98098" y="5977631"/>
            <a:ext cx="593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 charset="0"/>
              <a:buChar char="•"/>
            </a:pPr>
            <a:r>
              <a:rPr lang="en-GB" dirty="0" smtClean="0"/>
              <a:t>30-50% reduction in tuber yield in non-transgenic plants</a:t>
            </a:r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 charset="0"/>
              <a:buChar char="•"/>
            </a:pP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1" y="917927"/>
            <a:ext cx="4813322" cy="50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/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9868" y="72770"/>
            <a:ext cx="7484532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gene stacking for more durable resistance</a:t>
            </a:r>
            <a:endParaRPr lang="en-US" sz="240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 descr="Fig_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5"/>
          <a:stretch/>
        </p:blipFill>
        <p:spPr>
          <a:xfrm>
            <a:off x="114300" y="778697"/>
            <a:ext cx="2708598" cy="6079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2710" y="1516537"/>
            <a:ext cx="66332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r>
              <a:rPr lang="en-US" dirty="0" smtClean="0"/>
              <a:t>Introgression of single </a:t>
            </a:r>
            <a:r>
              <a:rPr lang="en-US" i="1" dirty="0" smtClean="0"/>
              <a:t>R</a:t>
            </a:r>
            <a:r>
              <a:rPr lang="en-US" dirty="0" smtClean="0"/>
              <a:t> gene: effective but not durable</a:t>
            </a:r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r>
              <a:rPr lang="en-US" dirty="0" smtClean="0"/>
              <a:t>Pathogens can quickly overcome single </a:t>
            </a:r>
            <a:r>
              <a:rPr lang="en-US" i="1" dirty="0" smtClean="0"/>
              <a:t>R </a:t>
            </a:r>
            <a:r>
              <a:rPr lang="en-US" dirty="0" smtClean="0"/>
              <a:t>genes by mutating or silencing cognate effectors</a:t>
            </a:r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r>
              <a:rPr lang="en-US" dirty="0" smtClean="0"/>
              <a:t>Stacking of </a:t>
            </a:r>
            <a:r>
              <a:rPr lang="en-US" i="1" dirty="0" smtClean="0"/>
              <a:t>R </a:t>
            </a:r>
            <a:r>
              <a:rPr lang="en-US" dirty="0" smtClean="0"/>
              <a:t>genes that </a:t>
            </a:r>
            <a:r>
              <a:rPr lang="en-US" dirty="0" err="1" smtClean="0"/>
              <a:t>recognise</a:t>
            </a:r>
            <a:r>
              <a:rPr lang="en-US" dirty="0" smtClean="0"/>
              <a:t> different effectors should provide more durable resistance</a:t>
            </a:r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r>
              <a:rPr lang="en-US" dirty="0" smtClean="0"/>
              <a:t>GM (or editing ) is essential</a:t>
            </a: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/>
          </a:p>
          <a:p>
            <a:pPr marL="1200150" lvl="2" indent="-285750">
              <a:buClr>
                <a:srgbClr val="000090"/>
              </a:buClr>
              <a:buFont typeface="Arial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3504" y="6581001"/>
            <a:ext cx="6750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Jones, Witek, et al. (2013) </a:t>
            </a:r>
            <a:r>
              <a:rPr lang="en-US" sz="1200" i="1" dirty="0" smtClean="0"/>
              <a:t>Phil. Trans. Roy. Soc. B  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564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4028" y="130534"/>
            <a:ext cx="7654403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rgbClr val="000090"/>
                </a:solidFill>
                <a:latin typeface="+mj-lt"/>
              </a:rPr>
              <a:t>Previously cloned </a:t>
            </a:r>
            <a:r>
              <a:rPr lang="en-US" sz="2200" i="1" err="1" smtClean="0">
                <a:solidFill>
                  <a:srgbClr val="000090"/>
                </a:solidFill>
                <a:latin typeface="+mj-lt"/>
              </a:rPr>
              <a:t>Rpi</a:t>
            </a:r>
            <a:r>
              <a:rPr lang="en-US" sz="2200" smtClean="0">
                <a:solidFill>
                  <a:srgbClr val="000090"/>
                </a:solidFill>
                <a:latin typeface="+mj-lt"/>
              </a:rPr>
              <a:t> genes have their virulent </a:t>
            </a:r>
            <a:r>
              <a:rPr lang="en-US" sz="2200" i="1" smtClean="0">
                <a:solidFill>
                  <a:srgbClr val="000090"/>
                </a:solidFill>
                <a:latin typeface="+mj-lt"/>
              </a:rPr>
              <a:t>P. </a:t>
            </a:r>
            <a:r>
              <a:rPr lang="en-US" sz="2200" i="1" err="1" smtClean="0">
                <a:solidFill>
                  <a:srgbClr val="000090"/>
                </a:solidFill>
                <a:latin typeface="+mj-lt"/>
              </a:rPr>
              <a:t>infestans</a:t>
            </a:r>
            <a:r>
              <a:rPr lang="en-US" sz="2200" smtClean="0">
                <a:solidFill>
                  <a:srgbClr val="000090"/>
                </a:solidFill>
                <a:latin typeface="+mj-lt"/>
              </a:rPr>
              <a:t> strains</a:t>
            </a:r>
            <a:endParaRPr lang="en-US" sz="2200">
              <a:solidFill>
                <a:srgbClr val="00009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00888" y="951869"/>
          <a:ext cx="4329281" cy="5225558"/>
        </p:xfrm>
        <a:graphic>
          <a:graphicData uri="http://schemas.openxmlformats.org/drawingml/2006/table">
            <a:tbl>
              <a:tblPr/>
              <a:tblGrid>
                <a:gridCol w="1649922"/>
                <a:gridCol w="2679359"/>
              </a:tblGrid>
              <a:tr h="39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 gene</a:t>
                      </a:r>
                    </a:p>
                  </a:txBody>
                  <a:tcPr marL="9692" marR="9692" marT="969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Species</a:t>
                      </a:r>
                    </a:p>
                  </a:txBody>
                  <a:tcPr marL="9692" marR="9692" marT="969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Rpi-chc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1800" b="0" i="1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chacoense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Rpi-blb1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bulbocastanum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Rpi-blb2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bulbocastanum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Rpi-blb3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bulbocastanum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Rpi-abpt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bulbocastanum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Rpi-bt1 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bulbocastanum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R1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demissum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R2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demissum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R3a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demissum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R3b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demissum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R8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demissum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Ph-3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lycopersicum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Rpi-mcq1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mochiquense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Rpi-sto1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stoloniferum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Rpi-sto2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stoloniferum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Rpi-pta1 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stoloniferum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Rpi-vnt1.1</a:t>
                      </a: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S. </a:t>
                      </a:r>
                      <a:r>
                        <a:rPr lang="en-US" sz="1800" b="0" i="1" u="none" strike="noStrike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venturii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692" marR="9692" marT="96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7504" y="6156012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ELR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63688" y="6180891"/>
            <a:ext cx="1660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/>
              <a:t>S. </a:t>
            </a:r>
            <a:r>
              <a:rPr lang="en-US" i="1" err="1" smtClean="0"/>
              <a:t>microdontum</a:t>
            </a:r>
            <a:endParaRPr lang="en-US" i="1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3313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Modified from </a:t>
            </a:r>
            <a:r>
              <a:rPr lang="en-US" sz="1200" dirty="0" err="1" smtClean="0"/>
              <a:t>Rodewald</a:t>
            </a:r>
            <a:r>
              <a:rPr lang="en-US" sz="1200" dirty="0" smtClean="0"/>
              <a:t> and </a:t>
            </a:r>
            <a:r>
              <a:rPr lang="en-US" sz="1200" dirty="0" err="1" smtClean="0"/>
              <a:t>Trognitz</a:t>
            </a:r>
            <a:r>
              <a:rPr lang="en-US" sz="1200" dirty="0" smtClean="0"/>
              <a:t> (2013) </a:t>
            </a:r>
            <a:r>
              <a:rPr lang="en-US" sz="1200" i="1" dirty="0"/>
              <a:t>MPP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7459" y="6584838"/>
            <a:ext cx="2116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Jo at al. (2014) </a:t>
            </a:r>
            <a:r>
              <a:rPr lang="en-US" sz="1200" i="1" dirty="0" smtClean="0"/>
              <a:t>BMC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  <p:pic>
        <p:nvPicPr>
          <p:cNvPr id="15364" name="Picture 4" descr="etached leaf assays of transgenic potatoes obtained by marker-ass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8" b="65727"/>
          <a:stretch/>
        </p:blipFill>
        <p:spPr bwMode="auto">
          <a:xfrm>
            <a:off x="4360459" y="2059698"/>
            <a:ext cx="3589741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962900" y="2662206"/>
            <a:ext cx="8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Control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962900" y="3475641"/>
            <a:ext cx="1145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Rpi-vnt1.1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7962900" y="4362112"/>
            <a:ext cx="9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Rpi-sto1</a:t>
            </a:r>
            <a:endParaRPr lang="en-US" i="1" dirty="0"/>
          </a:p>
        </p:txBody>
      </p:sp>
      <p:sp>
        <p:nvSpPr>
          <p:cNvPr id="21" name="Rectangle 20"/>
          <p:cNvSpPr/>
          <p:nvPr/>
        </p:nvSpPr>
        <p:spPr>
          <a:xfrm>
            <a:off x="5247348" y="1590138"/>
            <a:ext cx="1985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P. </a:t>
            </a:r>
            <a:r>
              <a:rPr lang="en-US" i="1" dirty="0" err="1"/>
              <a:t>i</a:t>
            </a:r>
            <a:r>
              <a:rPr lang="en-US" i="1" dirty="0" err="1" smtClean="0"/>
              <a:t>nfestans</a:t>
            </a:r>
            <a:r>
              <a:rPr lang="en-US" i="1" dirty="0" smtClean="0"/>
              <a:t> </a:t>
            </a:r>
            <a:r>
              <a:rPr lang="en-US" dirty="0" smtClean="0"/>
              <a:t>isolates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 smtClean="0"/>
              <a:t>2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829"/>
          <a:stretch/>
        </p:blipFill>
        <p:spPr>
          <a:xfrm>
            <a:off x="140511" y="776746"/>
            <a:ext cx="8799477" cy="28728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5268" y="72770"/>
            <a:ext cx="7484532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Improved version of UK most favorite potato Maris Piper</a:t>
            </a:r>
            <a:endParaRPr lang="en-US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375" y="5533786"/>
            <a:ext cx="2341639" cy="1235314"/>
          </a:xfrm>
          <a:prstGeom prst="rect">
            <a:avLst/>
          </a:prstGeom>
        </p:spPr>
      </p:pic>
      <p:pic>
        <p:nvPicPr>
          <p:cNvPr id="15" name="Picture 8" descr="TS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1640" y="4102921"/>
            <a:ext cx="1582468" cy="96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unileeds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019" y="4014211"/>
            <a:ext cx="3265352" cy="127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585" y="5518922"/>
            <a:ext cx="2638123" cy="10578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19271" y="658100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Marina </a:t>
            </a:r>
            <a:r>
              <a:rPr lang="en-US" sz="1200" dirty="0" err="1" smtClean="0"/>
              <a:t>Pais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74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5844969" y="2057004"/>
            <a:ext cx="1974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Solanum americanum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28" name="Down Arrow 27"/>
          <p:cNvSpPr/>
          <p:nvPr/>
        </p:nvSpPr>
        <p:spPr>
          <a:xfrm rot="18599738">
            <a:off x="5938380" y="1733725"/>
            <a:ext cx="274320" cy="26416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3000296">
            <a:off x="7391260" y="1733724"/>
            <a:ext cx="274320" cy="26416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Solanum_americanum_Wi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41" y="2392373"/>
            <a:ext cx="1443214" cy="108241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3431" y="3446830"/>
            <a:ext cx="8917330" cy="2772959"/>
            <a:chOff x="123431" y="3446830"/>
            <a:chExt cx="8917330" cy="2772959"/>
          </a:xfrm>
        </p:grpSpPr>
        <p:grpSp>
          <p:nvGrpSpPr>
            <p:cNvPr id="11" name="Group 10"/>
            <p:cNvGrpSpPr/>
            <p:nvPr/>
          </p:nvGrpSpPr>
          <p:grpSpPr>
            <a:xfrm>
              <a:off x="123431" y="3983221"/>
              <a:ext cx="8917330" cy="2236568"/>
              <a:chOff x="123431" y="3640322"/>
              <a:chExt cx="8917330" cy="223656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465080" y="3640322"/>
                <a:ext cx="4575681" cy="223656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431" y="3640322"/>
                <a:ext cx="4310919" cy="2236568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31369" y="5565076"/>
                <a:ext cx="19752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Maris Piper / </a:t>
                </a:r>
                <a:r>
                  <a:rPr lang="en-US" sz="1400" i="1" dirty="0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Rpi-amr3</a:t>
                </a:r>
                <a:endParaRPr lang="en-US" sz="1400" i="1" dirty="0">
                  <a:solidFill>
                    <a:schemeClr val="bg1"/>
                  </a:solidFill>
                  <a:latin typeface="Arial"/>
                  <a:ea typeface="Helvetica" charset="0"/>
                  <a:cs typeface="Arial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248154" y="5565076"/>
                <a:ext cx="11278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Maris Piper</a:t>
                </a:r>
                <a:endParaRPr lang="en-US" sz="1400" i="1" dirty="0">
                  <a:solidFill>
                    <a:schemeClr val="bg1"/>
                  </a:solidFill>
                  <a:latin typeface="Arial"/>
                  <a:ea typeface="Helvetica" charset="0"/>
                  <a:cs typeface="Arial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5080" y="3640323"/>
                <a:ext cx="4575681" cy="1512776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4833687" y="5565076"/>
                <a:ext cx="1766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Solynta</a:t>
                </a: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 / </a:t>
                </a:r>
                <a:r>
                  <a:rPr lang="en-US" sz="1400" i="1" dirty="0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Rpi-amr1e</a:t>
                </a:r>
                <a:endParaRPr lang="en-US" sz="1400" i="1" dirty="0">
                  <a:solidFill>
                    <a:schemeClr val="bg1"/>
                  </a:solidFill>
                  <a:latin typeface="Arial"/>
                  <a:ea typeface="Helvetica" charset="0"/>
                  <a:cs typeface="Arial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723989" y="5565076"/>
                <a:ext cx="8188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 smtClean="0">
                    <a:solidFill>
                      <a:schemeClr val="bg1"/>
                    </a:solidFill>
                    <a:latin typeface="Arial"/>
                    <a:ea typeface="Helvetica" charset="0"/>
                    <a:cs typeface="Arial"/>
                  </a:rPr>
                  <a:t>Solynta</a:t>
                </a:r>
                <a:endParaRPr lang="en-US" sz="1400" i="1" dirty="0">
                  <a:solidFill>
                    <a:schemeClr val="bg1"/>
                  </a:solidFill>
                  <a:latin typeface="Arial"/>
                  <a:ea typeface="Helvetica" charset="0"/>
                  <a:cs typeface="Arial"/>
                </a:endParaRPr>
              </a:p>
            </p:txBody>
          </p:sp>
        </p:grpSp>
        <p:sp>
          <p:nvSpPr>
            <p:cNvPr id="43" name="Bent Arrow 42"/>
            <p:cNvSpPr/>
            <p:nvPr/>
          </p:nvSpPr>
          <p:spPr>
            <a:xfrm rot="16200000">
              <a:off x="3541161" y="1360273"/>
              <a:ext cx="354584" cy="4527697"/>
            </a:xfrm>
            <a:prstGeom prst="bentArrow">
              <a:avLst>
                <a:gd name="adj1" fmla="val 10784"/>
                <a:gd name="adj2" fmla="val 25000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Bent Arrow 43"/>
            <p:cNvSpPr/>
            <p:nvPr/>
          </p:nvSpPr>
          <p:spPr>
            <a:xfrm rot="16200000">
              <a:off x="5626385" y="3449239"/>
              <a:ext cx="354584" cy="357250"/>
            </a:xfrm>
            <a:prstGeom prst="bentArrow">
              <a:avLst>
                <a:gd name="adj1" fmla="val 10784"/>
                <a:gd name="adj2" fmla="val 25000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Stored Data 40"/>
          <p:cNvSpPr/>
          <p:nvPr/>
        </p:nvSpPr>
        <p:spPr>
          <a:xfrm>
            <a:off x="3918919" y="1097178"/>
            <a:ext cx="1526321" cy="401037"/>
          </a:xfrm>
          <a:prstGeom prst="flowChartOnlineStorag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ored Data 41"/>
          <p:cNvSpPr/>
          <p:nvPr/>
        </p:nvSpPr>
        <p:spPr>
          <a:xfrm>
            <a:off x="6710941" y="1097178"/>
            <a:ext cx="1526321" cy="401037"/>
          </a:xfrm>
          <a:prstGeom prst="flowChartOnlineStorage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ored Data 44"/>
          <p:cNvSpPr/>
          <p:nvPr/>
        </p:nvSpPr>
        <p:spPr>
          <a:xfrm>
            <a:off x="5310690" y="1097178"/>
            <a:ext cx="1526321" cy="401037"/>
          </a:xfrm>
          <a:prstGeom prst="flowChartOnlineStorag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121104" y="1128419"/>
            <a:ext cx="1121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latin typeface="Arial"/>
                <a:cs typeface="Arial"/>
              </a:rPr>
              <a:t>Rpi-vnt1</a:t>
            </a:r>
            <a:endParaRPr lang="en-US" sz="1600" b="1" i="1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25690" y="1128419"/>
            <a:ext cx="1121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latin typeface="Arial"/>
                <a:cs typeface="Arial"/>
              </a:rPr>
              <a:t>Rpi-amr3</a:t>
            </a:r>
            <a:endParaRPr lang="en-US" sz="1600" b="1" i="1" dirty="0"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89336" y="1128419"/>
            <a:ext cx="1270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latin typeface="Arial"/>
                <a:cs typeface="Arial"/>
              </a:rPr>
              <a:t>Rpi-amr1e</a:t>
            </a:r>
            <a:endParaRPr lang="en-US" sz="1600" b="1" i="1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13303" y="-69289"/>
            <a:ext cx="748453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Three-</a:t>
            </a:r>
            <a:r>
              <a:rPr lang="en-US" sz="2400" dirty="0" err="1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Rpi</a:t>
            </a:r>
            <a:r>
              <a:rPr lang="en-US" sz="2400" dirty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-gene stack that combines resistance genes from wild relatives of 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potato</a:t>
            </a:r>
            <a:endParaRPr lang="en-US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3083" y="1969276"/>
            <a:ext cx="391508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cs typeface="Arial"/>
              </a:rPr>
              <a:t>d</a:t>
            </a:r>
            <a:r>
              <a:rPr lang="en-US" sz="1600" dirty="0" smtClean="0">
                <a:cs typeface="Arial"/>
              </a:rPr>
              <a:t>ifferent specificities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cs typeface="Arial"/>
              </a:rPr>
              <a:t>n</a:t>
            </a:r>
            <a:r>
              <a:rPr lang="en-US" sz="1600" dirty="0" smtClean="0">
                <a:cs typeface="Arial"/>
              </a:rPr>
              <a:t>ot used in breeding previously</a:t>
            </a:r>
          </a:p>
        </p:txBody>
      </p:sp>
    </p:spTree>
    <p:extLst>
      <p:ext uri="{BB962C8B-B14F-4D97-AF65-F5344CB8AC3E}">
        <p14:creationId xmlns:p14="http://schemas.microsoft.com/office/powerpoint/2010/main" val="2682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1541" y="800634"/>
            <a:ext cx="6941918" cy="2540785"/>
            <a:chOff x="561541" y="800634"/>
            <a:chExt cx="6941918" cy="2540785"/>
          </a:xfrm>
        </p:grpSpPr>
        <p:grpSp>
          <p:nvGrpSpPr>
            <p:cNvPr id="3" name="Group 2"/>
            <p:cNvGrpSpPr/>
            <p:nvPr/>
          </p:nvGrpSpPr>
          <p:grpSpPr>
            <a:xfrm>
              <a:off x="561541" y="1441311"/>
              <a:ext cx="3345096" cy="368300"/>
              <a:chOff x="445407" y="624114"/>
              <a:chExt cx="3345096" cy="3683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886460" y="808264"/>
                <a:ext cx="2450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Left Arrow 21"/>
              <p:cNvSpPr/>
              <p:nvPr/>
            </p:nvSpPr>
            <p:spPr>
              <a:xfrm>
                <a:off x="445407" y="624114"/>
                <a:ext cx="507093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LB</a:t>
                </a:r>
              </a:p>
            </p:txBody>
          </p:sp>
          <p:sp>
            <p:nvSpPr>
              <p:cNvPr id="23" name="Left Arrow 22"/>
              <p:cNvSpPr/>
              <p:nvPr/>
            </p:nvSpPr>
            <p:spPr>
              <a:xfrm>
                <a:off x="3155503" y="624114"/>
                <a:ext cx="635000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RBO</a:t>
                </a:r>
              </a:p>
            </p:txBody>
          </p:sp>
          <p:sp>
            <p:nvSpPr>
              <p:cNvPr id="24" name="Right Arrow 23"/>
              <p:cNvSpPr/>
              <p:nvPr/>
            </p:nvSpPr>
            <p:spPr>
              <a:xfrm>
                <a:off x="1016965" y="624114"/>
                <a:ext cx="723900" cy="3683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CSR</a:t>
                </a:r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1985793" y="624114"/>
                <a:ext cx="932544" cy="368300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Rpi-amr3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773011" y="717887"/>
                <a:ext cx="180754" cy="18075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940359" y="717887"/>
                <a:ext cx="180754" cy="1807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61541" y="2237905"/>
              <a:ext cx="3664072" cy="368300"/>
              <a:chOff x="440091" y="1910192"/>
              <a:chExt cx="3664072" cy="3683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881144" y="2090860"/>
                <a:ext cx="2682240" cy="69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Left Arrow 13"/>
              <p:cNvSpPr/>
              <p:nvPr/>
            </p:nvSpPr>
            <p:spPr>
              <a:xfrm>
                <a:off x="440091" y="1910192"/>
                <a:ext cx="507093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LB</a:t>
                </a:r>
              </a:p>
            </p:txBody>
          </p:sp>
          <p:sp>
            <p:nvSpPr>
              <p:cNvPr id="15" name="Left Arrow 14"/>
              <p:cNvSpPr/>
              <p:nvPr/>
            </p:nvSpPr>
            <p:spPr>
              <a:xfrm>
                <a:off x="3469163" y="1910192"/>
                <a:ext cx="635000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RBO</a:t>
                </a:r>
              </a:p>
            </p:txBody>
          </p:sp>
          <p:sp>
            <p:nvSpPr>
              <p:cNvPr id="16" name="Right Arrow 15"/>
              <p:cNvSpPr/>
              <p:nvPr/>
            </p:nvSpPr>
            <p:spPr>
              <a:xfrm>
                <a:off x="1011649" y="1910192"/>
                <a:ext cx="723900" cy="3683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CSR</a:t>
                </a:r>
              </a:p>
            </p:txBody>
          </p:sp>
          <p:sp>
            <p:nvSpPr>
              <p:cNvPr id="17" name="Right Arrow 16"/>
              <p:cNvSpPr/>
              <p:nvPr/>
            </p:nvSpPr>
            <p:spPr>
              <a:xfrm>
                <a:off x="2256931" y="1910192"/>
                <a:ext cx="932544" cy="368300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Rpi-amr1e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016074" y="2003965"/>
                <a:ext cx="180754" cy="18075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232762" y="2014598"/>
                <a:ext cx="180754" cy="1807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784065" y="2003965"/>
                <a:ext cx="180754" cy="18075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61541" y="800634"/>
              <a:ext cx="3345096" cy="368300"/>
              <a:chOff x="450719" y="3008638"/>
              <a:chExt cx="3345096" cy="3683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891772" y="3192788"/>
                <a:ext cx="2450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Left Arrow 6"/>
              <p:cNvSpPr/>
              <p:nvPr/>
            </p:nvSpPr>
            <p:spPr>
              <a:xfrm>
                <a:off x="450719" y="3008638"/>
                <a:ext cx="507093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LB</a:t>
                </a:r>
              </a:p>
            </p:txBody>
          </p:sp>
          <p:sp>
            <p:nvSpPr>
              <p:cNvPr id="8" name="Left Arrow 7"/>
              <p:cNvSpPr/>
              <p:nvPr/>
            </p:nvSpPr>
            <p:spPr>
              <a:xfrm>
                <a:off x="3160815" y="3008638"/>
                <a:ext cx="635000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RBO</a:t>
                </a:r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1213665" y="3008638"/>
                <a:ext cx="723900" cy="3683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CSR</a:t>
                </a:r>
              </a:p>
            </p:txBody>
          </p:sp>
          <p:sp>
            <p:nvSpPr>
              <p:cNvPr id="10" name="Right Arrow 9"/>
              <p:cNvSpPr/>
              <p:nvPr/>
            </p:nvSpPr>
            <p:spPr>
              <a:xfrm>
                <a:off x="1991105" y="3008638"/>
                <a:ext cx="932544" cy="368300"/>
              </a:xfrm>
              <a:prstGeom prst="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Rpi-vnt1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45671" y="3102411"/>
                <a:ext cx="180754" cy="1807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6200000">
                <a:off x="962687" y="3115804"/>
                <a:ext cx="246103" cy="1539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22424" y="826034"/>
              <a:ext cx="781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7.8 kb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22424" y="1497260"/>
              <a:ext cx="781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9.0 kb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22424" y="2297337"/>
              <a:ext cx="781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9.5 kb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61541" y="2973119"/>
              <a:ext cx="5375917" cy="368300"/>
              <a:chOff x="473456" y="5431172"/>
              <a:chExt cx="5375917" cy="3683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914509" y="5615322"/>
                <a:ext cx="4720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Left Arrow 32"/>
              <p:cNvSpPr/>
              <p:nvPr/>
            </p:nvSpPr>
            <p:spPr>
              <a:xfrm>
                <a:off x="473456" y="5431172"/>
                <a:ext cx="507093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LB</a:t>
                </a:r>
              </a:p>
            </p:txBody>
          </p:sp>
          <p:sp>
            <p:nvSpPr>
              <p:cNvPr id="34" name="Left Arrow 33"/>
              <p:cNvSpPr/>
              <p:nvPr/>
            </p:nvSpPr>
            <p:spPr>
              <a:xfrm>
                <a:off x="5214373" y="5431172"/>
                <a:ext cx="635000" cy="368300"/>
              </a:xfrm>
              <a:prstGeom prst="leftArrow">
                <a:avLst>
                  <a:gd name="adj1" fmla="val 50000"/>
                  <a:gd name="adj2" fmla="val 6551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RBO</a:t>
                </a:r>
              </a:p>
            </p:txBody>
          </p:sp>
          <p:sp>
            <p:nvSpPr>
              <p:cNvPr id="35" name="Right Arrow 34"/>
              <p:cNvSpPr/>
              <p:nvPr/>
            </p:nvSpPr>
            <p:spPr>
              <a:xfrm>
                <a:off x="1236402" y="5431172"/>
                <a:ext cx="723900" cy="3683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CSR</a:t>
                </a:r>
              </a:p>
            </p:txBody>
          </p:sp>
          <p:sp>
            <p:nvSpPr>
              <p:cNvPr id="36" name="Right Arrow 35"/>
              <p:cNvSpPr/>
              <p:nvPr/>
            </p:nvSpPr>
            <p:spPr>
              <a:xfrm>
                <a:off x="2013842" y="5431172"/>
                <a:ext cx="932544" cy="368300"/>
              </a:xfrm>
              <a:prstGeom prst="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Rpi-vnt1</a:t>
                </a:r>
                <a:endParaRPr lang="en-US" sz="1000" b="1" i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977961" y="5524945"/>
                <a:ext cx="180754" cy="1807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riangle 37"/>
              <p:cNvSpPr/>
              <p:nvPr/>
            </p:nvSpPr>
            <p:spPr>
              <a:xfrm rot="16200000">
                <a:off x="985424" y="5538339"/>
                <a:ext cx="246103" cy="1539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>
              <a:xfrm>
                <a:off x="3009470" y="5431172"/>
                <a:ext cx="932544" cy="368300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Rpi-amr3</a:t>
                </a:r>
              </a:p>
            </p:txBody>
          </p:sp>
          <p:sp>
            <p:nvSpPr>
              <p:cNvPr id="40" name="Right Arrow 39"/>
              <p:cNvSpPr/>
              <p:nvPr/>
            </p:nvSpPr>
            <p:spPr>
              <a:xfrm>
                <a:off x="3994465" y="5431172"/>
                <a:ext cx="932544" cy="368300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000" b="1" i="1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rPr>
                  <a:t>Rpi-amr1e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534279" y="2962985"/>
              <a:ext cx="9691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18.7 kb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1541" y="4027100"/>
            <a:ext cx="8272416" cy="2594683"/>
            <a:chOff x="561541" y="4027100"/>
            <a:chExt cx="8272416" cy="259468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541" y="4027100"/>
              <a:ext cx="3459577" cy="2594683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4221773" y="4027100"/>
              <a:ext cx="4612184" cy="2594683"/>
              <a:chOff x="826908" y="4103737"/>
              <a:chExt cx="8643990" cy="4862862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843304" y="4103737"/>
                <a:ext cx="8627594" cy="1432293"/>
                <a:chOff x="843304" y="4103737"/>
                <a:chExt cx="8627594" cy="1432293"/>
              </a:xfrm>
            </p:grpSpPr>
            <p:sp>
              <p:nvSpPr>
                <p:cNvPr id="357" name="Rectangle 356"/>
                <p:cNvSpPr/>
                <p:nvPr/>
              </p:nvSpPr>
              <p:spPr>
                <a:xfrm>
                  <a:off x="84330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113055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1418588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170662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199465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228268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257071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2858748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14678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43481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2284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401087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4298908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458694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87497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516300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45103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5739068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602710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631513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660316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687861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716664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745467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774270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8030738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8318770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8606802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8894834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9182866" y="410373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843304" y="439176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1130556" y="4391769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1418588" y="4391769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706620" y="4391769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994652" y="4391769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282684" y="4391769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2570716" y="4391769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2858748" y="4391769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3146780" y="4391769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3434812" y="4391769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3722844" y="4391769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4010876" y="4391769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298908" y="4391769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4586940" y="4391769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874972" y="4391769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5163004" y="4391769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5451036" y="4391769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5739068" y="4391769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6027100" y="4391769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6315132" y="4391769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6603164" y="4391769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6878610" y="4391769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7166642" y="4391769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7454674" y="4391769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7742706" y="4391769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8030738" y="4391769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8318770" y="4391769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8606802" y="4391769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8894834" y="4391769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9182866" y="439176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843304" y="4679801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1130556" y="4679801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1418588" y="4679801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1706620" y="4679801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1994652" y="4679801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2282684" y="4679801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2570716" y="4679801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858748" y="4679801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146780" y="4679801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434812" y="4679801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722844" y="4679801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4010876" y="4679801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298908" y="4679801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586940" y="4679801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4874972" y="4679801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163004" y="4679801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5451036" y="4679801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5739068" y="4679801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6027100" y="4679801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6315132" y="4679801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6603164" y="4679801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6878610" y="4679801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166642" y="4679801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7454674" y="4679801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7742706" y="4679801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8030738" y="4679801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8318770" y="4679801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8606802" y="4679801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8894834" y="4679801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9182866" y="4679801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843304" y="4967833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1130556" y="4967833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1418588" y="4967833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1706620" y="4967833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1994652" y="4967833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2282684" y="4967833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2570716" y="4967833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2858748" y="4967833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146780" y="4967833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434812" y="4967833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22844" y="4967833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4010876" y="4967833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4298908" y="4967833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4586940" y="4967833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4874972" y="4967833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5163004" y="4967833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5451036" y="4967833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5739068" y="4967833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6027100" y="4967833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6315132" y="4967833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6603164" y="4967833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6878610" y="4967833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7166642" y="4967833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7454674" y="4967833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742706" y="4967833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8030738" y="4967833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318770" y="4967833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8606802" y="4967833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8894834" y="4967833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9182866" y="4967833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84330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113055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1418588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170662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199465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228268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257071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2858748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314678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43481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72284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401087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4298908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458694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487497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516300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545103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5739068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602710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631513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660316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687861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716664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745467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774270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8030738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8318770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8606802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8894834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9182866" y="524799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835520" y="5821848"/>
                <a:ext cx="8627594" cy="1432293"/>
                <a:chOff x="835520" y="5821848"/>
                <a:chExt cx="8627594" cy="1432293"/>
              </a:xfrm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83552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112277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1410804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169883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98686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27490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56293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850964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313899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42702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71506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400309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4291124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457915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486718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515522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544325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5731284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601931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630734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659538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687082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715885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744689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73492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8022954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310986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8599018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8887050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9175082" y="582184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835520" y="6109880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122772" y="610988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1410804" y="610988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1698836" y="610988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1986868" y="610988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274900" y="610988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562932" y="610988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2850964" y="6109880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138996" y="6109880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427028" y="6109880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15060" y="6109880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4003092" y="610988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4291124" y="610988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4579156" y="610988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4867188" y="610988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5155220" y="610988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5443252" y="610988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5731284" y="6109880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6019316" y="6109880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6307348" y="610988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6595380" y="610988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6870826" y="610988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7158858" y="610988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7446890" y="610988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7734922" y="610988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8022954" y="610988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8310986" y="610988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8599018" y="6109880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8887050" y="6109880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9175082" y="6109880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835520" y="6397912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1122772" y="639791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1410804" y="639791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1698836" y="639791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1986868" y="639791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2274900" y="639791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2562932" y="639791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850964" y="6397912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3138996" y="6397912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427028" y="6397912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715060" y="6397912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4003092" y="639791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291124" y="639791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579156" y="639791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4867188" y="639791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155220" y="639791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5443252" y="639791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5731284" y="6397912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6019316" y="6397912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6307348" y="639791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6595380" y="639791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6870826" y="639791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158858" y="639791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7446890" y="639791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7734922" y="639791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8022954" y="639791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8310986" y="639791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8599018" y="6397912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887050" y="6397912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9175082" y="6397912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835520" y="6685944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1122772" y="6685944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1410804" y="6685944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1698836" y="668594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1986868" y="668594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2274900" y="668594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2562932" y="668594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2850964" y="6685944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138996" y="6685944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427028" y="668594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15060" y="668594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4003092" y="6685944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4291124" y="6685944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4579156" y="6685944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4867188" y="6685944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5155220" y="6685944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5443252" y="6685944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5731284" y="6685944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6019316" y="6685944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307348" y="668594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6595380" y="668594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6870826" y="6685944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7158858" y="6685944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7446890" y="668594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734922" y="668594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8022954" y="6685944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310986" y="6685944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8599018" y="6685944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8887050" y="6685944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9175082" y="6685944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83552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112277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1410804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169883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198686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227490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256293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2850964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13899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42702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1506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400309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4291124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457915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486718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515522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544325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5731284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601931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630734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659538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687082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715885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744689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773492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8022954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8310986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8599018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8887050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9175082" y="6966109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826908" y="7534306"/>
                <a:ext cx="8627594" cy="1432293"/>
                <a:chOff x="826908" y="7534306"/>
                <a:chExt cx="8627594" cy="1432293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82690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11416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402192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69022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97825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26628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55432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842352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13038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41841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70644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99448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282512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457054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485857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14660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43464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5722672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601070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29873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58676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86221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715024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743827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772631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8014342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8302374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8590406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8878438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9166470" y="7534306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826908" y="782233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1114160" y="7822338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1402192" y="7822338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1690224" y="7822338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978256" y="7822338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66288" y="7822338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554320" y="7822338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842352" y="7822338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130384" y="7822338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418416" y="7822338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706448" y="7822338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994480" y="7822338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4282512" y="7822338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4570544" y="7822338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858576" y="7822338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5146608" y="7822338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5434640" y="7822338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5722672" y="7822338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6010704" y="7822338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298736" y="7822338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6586768" y="7822338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862214" y="7822338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150246" y="7822338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438278" y="7822338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726310" y="7822338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8014342" y="7822338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8302374" y="7822338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8590406" y="7822338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8878438" y="7822338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166470" y="7822338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826908" y="8110370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114160" y="8110370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1402192" y="8110370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90224" y="8110370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978256" y="8110370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66288" y="811037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554320" y="811037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842352" y="811037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130384" y="811037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418416" y="811037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06448" y="811037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994480" y="811037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4282512" y="811037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4570544" y="811037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858576" y="8110370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5146608" y="811037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5434640" y="811037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5722672" y="811037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6010704" y="8110370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6298736" y="811037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6586768" y="8110370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6862214" y="811037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150246" y="8110370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7438278" y="8110370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7726310" y="8110370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8014342" y="811037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8302374" y="8110370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8590406" y="8110370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8878438" y="8110370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9166470" y="8110370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826908" y="8398402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114160" y="8398402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402192" y="8398402"/>
                  <a:ext cx="288032" cy="2880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1690224" y="8398402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978256" y="8398402"/>
                  <a:ext cx="288032" cy="28803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266288" y="839840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554320" y="839840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842352" y="839840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3130384" y="839840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418416" y="839840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706448" y="839840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994480" y="839840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4282512" y="839840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4570544" y="839840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4858576" y="8398402"/>
                  <a:ext cx="288032" cy="2880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5146608" y="839840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5434640" y="839840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5722672" y="839840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6010704" y="8398402"/>
                  <a:ext cx="288032" cy="2880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6298736" y="839840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6586768" y="8398402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6862214" y="839840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7150246" y="8398402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7438278" y="8398402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7726310" y="8398402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8014342" y="839840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8302374" y="8398402"/>
                  <a:ext cx="288032" cy="2880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8590406" y="8398402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8878438" y="8398402"/>
                  <a:ext cx="288032" cy="2880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9166470" y="8398402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82690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11416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402192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69022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97825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26628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255432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842352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313038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341841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370644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399448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4282512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457054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485857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514660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543464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5722672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601070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629873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658676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686221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715024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743827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772631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8014342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8302374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8590406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8878438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9166470" y="8678567"/>
                  <a:ext cx="288032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b="1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07" name="Rectangle 50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4.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1313303" y="-69289"/>
            <a:ext cx="7484532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Three-</a:t>
            </a:r>
            <a:r>
              <a:rPr lang="en-US" sz="2400" i="1" dirty="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Rpi</a:t>
            </a:r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-gene stack and single genes </a:t>
            </a:r>
          </a:p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being tested in field trials in 2017</a:t>
            </a:r>
            <a:endParaRPr lang="en-US" sz="2400" dirty="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09" name="Rectangle 508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01" y="800634"/>
            <a:ext cx="3322763" cy="59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5268" y="136270"/>
            <a:ext cx="6706755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</a:rPr>
              <a:t>Take home messages</a:t>
            </a:r>
            <a:endParaRPr lang="en-US" sz="2400" i="1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" y="1104344"/>
            <a:ext cx="863600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 smtClean="0"/>
              <a:t>SMRT </a:t>
            </a:r>
            <a:r>
              <a:rPr lang="en-GB" dirty="0" err="1" smtClean="0"/>
              <a:t>RenSeq</a:t>
            </a:r>
            <a:r>
              <a:rPr lang="en-GB" dirty="0" smtClean="0"/>
              <a:t> allows to capture full NLR complements</a:t>
            </a:r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endParaRPr lang="en-GB" dirty="0" smtClean="0"/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/>
              <a:t>d</a:t>
            </a:r>
            <a:r>
              <a:rPr lang="en-GB" dirty="0" smtClean="0"/>
              <a:t>etailed characterization of NLRs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/>
              <a:t>p</a:t>
            </a:r>
            <a:r>
              <a:rPr lang="en-GB" dirty="0" smtClean="0"/>
              <a:t>hylogenetic studies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 smtClean="0"/>
              <a:t>NLR diversity studies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 err="1" smtClean="0"/>
              <a:t>MutRenSeq</a:t>
            </a:r>
            <a:r>
              <a:rPr lang="en-GB" dirty="0" smtClean="0"/>
              <a:t> and </a:t>
            </a:r>
            <a:r>
              <a:rPr lang="en-GB" dirty="0" err="1" smtClean="0"/>
              <a:t>RenSeq</a:t>
            </a:r>
            <a:endParaRPr lang="en-GB" dirty="0" smtClean="0"/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/>
              <a:t>quick cloning of the functional resistance </a:t>
            </a:r>
            <a:r>
              <a:rPr lang="en-GB" dirty="0" smtClean="0"/>
              <a:t>genes (~2 years)</a:t>
            </a:r>
          </a:p>
          <a:p>
            <a:pPr marL="1200150" lvl="2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 smtClean="0"/>
              <a:t>cheaper </a:t>
            </a:r>
            <a:r>
              <a:rPr lang="en-GB" dirty="0"/>
              <a:t>– no </a:t>
            </a:r>
            <a:r>
              <a:rPr lang="en-GB" dirty="0" smtClean="0"/>
              <a:t>BAC libraries or fine mapping </a:t>
            </a:r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000090"/>
              </a:buClr>
              <a:buFont typeface="Arial"/>
              <a:buChar char="•"/>
            </a:pPr>
            <a:r>
              <a:rPr lang="en-GB" dirty="0" smtClean="0"/>
              <a:t>HAPI project – new super resistant Maris Piper potato! </a:t>
            </a:r>
          </a:p>
          <a:p>
            <a:pPr marL="285750" indent="-285750">
              <a:lnSpc>
                <a:spcPct val="200000"/>
              </a:lnSpc>
              <a:buClr>
                <a:srgbClr val="000090"/>
              </a:buClr>
              <a:buFont typeface="Arial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698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5268" y="136270"/>
            <a:ext cx="6706755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</a:rPr>
              <a:t>Acknowledgments</a:t>
            </a:r>
            <a:endParaRPr lang="en-US" sz="2400" i="1">
              <a:solidFill>
                <a:srgbClr val="00009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493" y="1778000"/>
            <a:ext cx="205447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Jonathan Jones</a:t>
            </a:r>
          </a:p>
          <a:p>
            <a:r>
              <a:rPr lang="en-US" dirty="0"/>
              <a:t>Marina </a:t>
            </a:r>
            <a:r>
              <a:rPr lang="en-US" dirty="0" err="1" smtClean="0"/>
              <a:t>Pais</a:t>
            </a:r>
            <a:endParaRPr lang="en-US" b="1" dirty="0" smtClean="0"/>
          </a:p>
          <a:p>
            <a:r>
              <a:rPr lang="en-US" dirty="0" smtClean="0"/>
              <a:t>Agnieszka Witek</a:t>
            </a:r>
          </a:p>
          <a:p>
            <a:r>
              <a:rPr lang="en-US" dirty="0" smtClean="0"/>
              <a:t>Hari </a:t>
            </a:r>
            <a:r>
              <a:rPr lang="en-US" dirty="0" err="1" smtClean="0"/>
              <a:t>Karki</a:t>
            </a:r>
            <a:endParaRPr lang="en-US" dirty="0" smtClean="0"/>
          </a:p>
          <a:p>
            <a:r>
              <a:rPr lang="en-US" dirty="0"/>
              <a:t>Laurence Tomlinson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Florian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Jupe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Giuseppe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Andolfo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Oliver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Furzer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Matthew Smoker</a:t>
            </a:r>
          </a:p>
          <a:p>
            <a:r>
              <a:rPr lang="en-US" dirty="0" smtClean="0"/>
              <a:t>Jodie Pike</a:t>
            </a:r>
          </a:p>
          <a:p>
            <a:endParaRPr lang="en-US" dirty="0" smtClean="0"/>
          </a:p>
          <a:p>
            <a:r>
              <a:rPr lang="en-US" dirty="0" smtClean="0"/>
              <a:t>Sara Perkins</a:t>
            </a:r>
          </a:p>
          <a:p>
            <a:r>
              <a:rPr lang="en-US" dirty="0" smtClean="0"/>
              <a:t>Justine </a:t>
            </a:r>
            <a:r>
              <a:rPr lang="en-US" dirty="0" err="1" smtClean="0"/>
              <a:t>Campling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30" y="3009819"/>
            <a:ext cx="2054639" cy="77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30" y="2151736"/>
            <a:ext cx="2000250" cy="80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58" y="1041400"/>
            <a:ext cx="1651306" cy="901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11550" y="2078301"/>
            <a:ext cx="257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Burkhard </a:t>
            </a:r>
            <a:r>
              <a:rPr lang="en-US" dirty="0" err="1" smtClean="0"/>
              <a:t>Steuernagel</a:t>
            </a:r>
            <a:endParaRPr lang="en-US" dirty="0" smtClean="0"/>
          </a:p>
          <a:p>
            <a:r>
              <a:rPr lang="en-US" dirty="0" smtClean="0"/>
              <a:t>Brande </a:t>
            </a:r>
            <a:r>
              <a:rPr lang="en-US" dirty="0" err="1" smtClean="0"/>
              <a:t>Wulff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150" y="1082944"/>
            <a:ext cx="1619250" cy="994682"/>
          </a:xfrm>
          <a:prstGeom prst="rect">
            <a:avLst/>
          </a:prstGeom>
        </p:spPr>
      </p:pic>
      <p:pic>
        <p:nvPicPr>
          <p:cNvPr id="32774" name="Picture 6" descr="https://www.moore.org/content/images/logo-ligh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94" y="3842502"/>
            <a:ext cx="1703521" cy="6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979" y="4665589"/>
            <a:ext cx="1968490" cy="7893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52855" y="164072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Funding:</a:t>
            </a:r>
            <a:endParaRPr lang="en-US" dirty="0"/>
          </a:p>
        </p:txBody>
      </p:sp>
      <p:pic>
        <p:nvPicPr>
          <p:cNvPr id="32776" name="Picture 8" descr="http://www.earlham.ac.uk/sites/all/themes/site_theme/images/earlham-institure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951836"/>
            <a:ext cx="2259809" cy="3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527295" y="3503803"/>
            <a:ext cx="257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Matthew Clark</a:t>
            </a:r>
          </a:p>
          <a:p>
            <a:r>
              <a:rPr lang="en-US" dirty="0" smtClean="0"/>
              <a:t>David Baker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27295" y="4523910"/>
            <a:ext cx="321402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Collaborators:</a:t>
            </a:r>
          </a:p>
          <a:p>
            <a:endParaRPr lang="en-US" dirty="0" smtClean="0"/>
          </a:p>
          <a:p>
            <a:r>
              <a:rPr lang="en-US" dirty="0" err="1" smtClean="0"/>
              <a:t>Detlef</a:t>
            </a:r>
            <a:r>
              <a:rPr lang="en-US" dirty="0" smtClean="0"/>
              <a:t> </a:t>
            </a:r>
            <a:r>
              <a:rPr lang="en-US" dirty="0" err="1" smtClean="0"/>
              <a:t>Weigel</a:t>
            </a:r>
            <a:r>
              <a:rPr lang="en-US" dirty="0" smtClean="0"/>
              <a:t>, MPI Tubingen</a:t>
            </a:r>
          </a:p>
          <a:p>
            <a:r>
              <a:rPr lang="en-US" dirty="0" smtClean="0"/>
              <a:t>Jeff </a:t>
            </a:r>
            <a:r>
              <a:rPr lang="en-US" dirty="0" err="1" smtClean="0"/>
              <a:t>Dangl</a:t>
            </a:r>
            <a:r>
              <a:rPr lang="en-US" dirty="0" smtClean="0"/>
              <a:t>, UNC Chapel</a:t>
            </a:r>
          </a:p>
          <a:p>
            <a:r>
              <a:rPr lang="en-US" dirty="0" smtClean="0"/>
              <a:t>Peter </a:t>
            </a:r>
            <a:r>
              <a:rPr lang="en-US" dirty="0" err="1" smtClean="0"/>
              <a:t>Urwin</a:t>
            </a:r>
            <a:r>
              <a:rPr lang="en-US" dirty="0" smtClean="0"/>
              <a:t>, University of Leeds</a:t>
            </a:r>
          </a:p>
          <a:p>
            <a:r>
              <a:rPr lang="en-US" dirty="0" err="1" smtClean="0"/>
              <a:t>Sylvestre</a:t>
            </a:r>
            <a:r>
              <a:rPr lang="en-US" dirty="0" smtClean="0"/>
              <a:t> </a:t>
            </a:r>
            <a:r>
              <a:rPr lang="en-US" dirty="0" err="1" smtClean="0"/>
              <a:t>Marillonnet</a:t>
            </a:r>
            <a:r>
              <a:rPr lang="en-US" dirty="0" smtClean="0"/>
              <a:t>, LIPB Halle</a:t>
            </a:r>
          </a:p>
          <a:p>
            <a:r>
              <a:rPr lang="en-US" dirty="0" smtClean="0"/>
              <a:t>Simplot Plant Sciences</a:t>
            </a:r>
          </a:p>
          <a:p>
            <a:r>
              <a:rPr lang="en-US" dirty="0" err="1" smtClean="0"/>
              <a:t>Biopotatoes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4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93478" y="4928186"/>
            <a:ext cx="532512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rganized in clusters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hundreds to thousands of NLRs in plant genomes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 smtClean="0"/>
              <a:t>1</a:t>
            </a:r>
            <a:endParaRPr lang="en-US"/>
          </a:p>
        </p:txBody>
      </p:sp>
      <p:pic>
        <p:nvPicPr>
          <p:cNvPr id="1028" name="Picture 4" descr="ttps://static-content.springer.com/image/art%3A10.1186%2F1471-2164-13-75/MediaObjects/12864_2011_Art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4" y="831727"/>
            <a:ext cx="5884165" cy="31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1185" y="4075623"/>
            <a:ext cx="2578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cs typeface="Helvetica"/>
              </a:rPr>
              <a:t>Jupe</a:t>
            </a:r>
            <a:r>
              <a:rPr lang="en-US" sz="1200" dirty="0" smtClean="0">
                <a:cs typeface="Helvetica"/>
              </a:rPr>
              <a:t> </a:t>
            </a:r>
            <a:r>
              <a:rPr lang="en-US" sz="1200" dirty="0">
                <a:cs typeface="Helvetica"/>
              </a:rPr>
              <a:t>et al</a:t>
            </a:r>
            <a:r>
              <a:rPr lang="en-US" sz="1200" dirty="0" smtClean="0">
                <a:cs typeface="Helvetica"/>
              </a:rPr>
              <a:t>. (2012) </a:t>
            </a:r>
            <a:r>
              <a:rPr lang="en-US" sz="1200" i="1" dirty="0" smtClean="0">
                <a:cs typeface="Helvetica"/>
              </a:rPr>
              <a:t>BMC Genomics</a:t>
            </a:r>
            <a:r>
              <a:rPr lang="en-US" sz="1200" dirty="0" smtClean="0">
                <a:cs typeface="Helvetica"/>
              </a:rPr>
              <a:t> </a:t>
            </a:r>
            <a:endParaRPr lang="en-US" sz="1200" dirty="0"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3500" y="100308"/>
            <a:ext cx="7264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Helvetica"/>
              </a:rPr>
              <a:t>NLRs: highly repetitive, clustered gene family</a:t>
            </a: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390132133"/>
              </p:ext>
            </p:extLst>
          </p:nvPr>
        </p:nvGraphicFramePr>
        <p:xfrm>
          <a:off x="2212195" y="2652763"/>
          <a:ext cx="6812811" cy="4164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709285" y="6817360"/>
            <a:ext cx="215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i="1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346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1" y="586763"/>
            <a:ext cx="8981399" cy="50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8522" y="148642"/>
            <a:ext cx="770485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rgbClr val="000090"/>
                </a:solidFill>
                <a:latin typeface="+mj-lt"/>
                <a:cs typeface="Helvetica"/>
              </a:rPr>
              <a:t>Single </a:t>
            </a:r>
            <a:r>
              <a:rPr lang="en-US" sz="2200" err="1" smtClean="0">
                <a:solidFill>
                  <a:srgbClr val="000090"/>
                </a:solidFill>
                <a:latin typeface="+mj-lt"/>
                <a:cs typeface="Helvetica"/>
              </a:rPr>
              <a:t>InDels</a:t>
            </a:r>
            <a:r>
              <a:rPr lang="en-US" sz="2200" smtClean="0">
                <a:solidFill>
                  <a:srgbClr val="000090"/>
                </a:solidFill>
                <a:latin typeface="+mj-lt"/>
                <a:cs typeface="Helvetica"/>
              </a:rPr>
              <a:t> in </a:t>
            </a:r>
            <a:r>
              <a:rPr lang="en-US" sz="2200" err="1" smtClean="0">
                <a:solidFill>
                  <a:srgbClr val="000090"/>
                </a:solidFill>
                <a:latin typeface="+mj-lt"/>
                <a:cs typeface="Helvetica"/>
              </a:rPr>
              <a:t>homopolymeric</a:t>
            </a:r>
            <a:r>
              <a:rPr lang="en-US" sz="2200" smtClean="0">
                <a:solidFill>
                  <a:srgbClr val="000090"/>
                </a:solidFill>
                <a:latin typeface="+mj-lt"/>
                <a:cs typeface="Helvetica"/>
              </a:rPr>
              <a:t> regions of SMRT </a:t>
            </a:r>
            <a:r>
              <a:rPr lang="en-US" sz="220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r>
              <a:rPr lang="en-US" sz="2200" smtClean="0">
                <a:solidFill>
                  <a:srgbClr val="000090"/>
                </a:solidFill>
                <a:latin typeface="+mj-lt"/>
                <a:cs typeface="Helvetica"/>
              </a:rPr>
              <a:t> assembly </a:t>
            </a:r>
            <a:endParaRPr lang="en-GB" sz="2200">
              <a:solidFill>
                <a:srgbClr val="000090"/>
              </a:solidFill>
              <a:latin typeface="+mj-lt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48124"/>
              </p:ext>
            </p:extLst>
          </p:nvPr>
        </p:nvGraphicFramePr>
        <p:xfrm>
          <a:off x="152400" y="3911244"/>
          <a:ext cx="8760978" cy="2652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 descr="Screen Shot 2015-01-21 at 11.58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19583" b="52888"/>
          <a:stretch/>
        </p:blipFill>
        <p:spPr>
          <a:xfrm>
            <a:off x="1041400" y="1240837"/>
            <a:ext cx="7353300" cy="2146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67975" y="6581001"/>
            <a:ext cx="2763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Witek, </a:t>
            </a:r>
            <a:r>
              <a:rPr lang="en-US" sz="1200" dirty="0" err="1" smtClean="0"/>
              <a:t>Jupe</a:t>
            </a:r>
            <a:r>
              <a:rPr lang="en-US" sz="1200" dirty="0" smtClean="0"/>
              <a:t> et al</a:t>
            </a:r>
            <a:r>
              <a:rPr lang="en-US" sz="1200" dirty="0"/>
              <a:t>. (2016</a:t>
            </a:r>
            <a:r>
              <a:rPr lang="en-US" sz="1200" dirty="0" smtClean="0"/>
              <a:t>)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Biotechnol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6155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2291407" y="3892520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806584" y="3726828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410790" y="3344617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884846" y="1575002"/>
            <a:ext cx="6516743" cy="15616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7401589" y="1326619"/>
            <a:ext cx="182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+mj-lt"/>
                <a:cs typeface="Arial"/>
              </a:rPr>
              <a:t>0.2% genome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1634375" y="1590618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233786" y="1582810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035846" y="1579990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634375" y="171554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9961" y="171272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035846" y="172400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6431432" y="172118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391242" y="359089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86828" y="358807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46554" y="3734260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942140" y="3731440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46554" y="344818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942140" y="3445365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86828" y="3355141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182414" y="3355141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1053744" y="3497853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631516" y="3497853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1182160" y="3641216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787990" y="3644036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2806584" y="3482457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00766" y="3344617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2915307" y="3728281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1021115" y="6120014"/>
            <a:ext cx="6516743" cy="15616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770644" y="6145154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370055" y="6137346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172115" y="6134526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087973" y="3586285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035079" y="3203277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869507" y="3887809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384684" y="3722116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988890" y="3349430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384684" y="3487270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178866" y="3349430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493407" y="3723569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666073" y="3581573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613179" y="3189040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549064" y="3479790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7911227" y="3620333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7515433" y="3209547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7705409" y="3209547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8019950" y="3621786"/>
            <a:ext cx="74953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-26404" y="1120142"/>
            <a:ext cx="11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  <a:cs typeface="Arial"/>
              </a:rPr>
              <a:t>Design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94" y="2445672"/>
            <a:ext cx="144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  <a:cs typeface="Arial"/>
              </a:rPr>
              <a:t>Enrichment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-203944" y="5163375"/>
            <a:ext cx="144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  <a:cs typeface="Arial"/>
              </a:rPr>
              <a:t>Results</a:t>
            </a:r>
          </a:p>
        </p:txBody>
      </p:sp>
      <p:cxnSp>
        <p:nvCxnSpPr>
          <p:cNvPr id="173" name="Straight Connector 172"/>
          <p:cNvCxnSpPr/>
          <p:nvPr/>
        </p:nvCxnSpPr>
        <p:spPr>
          <a:xfrm>
            <a:off x="5203052" y="331266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598638" y="330984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5443326" y="3219622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5838912" y="3219622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499507" y="3677110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895093" y="3674290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>
            <a:off x="5739781" y="3584066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6135367" y="3584066"/>
            <a:ext cx="113670" cy="90224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5262774" y="3105323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684755" y="3093131"/>
            <a:ext cx="102558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1399566" y="3399198"/>
            <a:ext cx="695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+mj-lt"/>
                <a:cs typeface="Arial"/>
              </a:rPr>
              <a:t>+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321501" y="4018177"/>
            <a:ext cx="182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+mj-lt"/>
                <a:cs typeface="Arial"/>
              </a:rPr>
              <a:t>NLR enriched</a:t>
            </a:r>
          </a:p>
          <a:p>
            <a:pPr algn="ctr"/>
            <a:r>
              <a:rPr lang="en-US" sz="1400" smtClean="0">
                <a:latin typeface="+mj-lt"/>
                <a:cs typeface="Arial"/>
              </a:rPr>
              <a:t>sample</a:t>
            </a:r>
          </a:p>
        </p:txBody>
      </p:sp>
      <p:sp>
        <p:nvSpPr>
          <p:cNvPr id="185" name="Right Arrow 184"/>
          <p:cNvSpPr/>
          <p:nvPr/>
        </p:nvSpPr>
        <p:spPr>
          <a:xfrm>
            <a:off x="6662095" y="3400598"/>
            <a:ext cx="337446" cy="180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6" name="Right Arrow 185"/>
          <p:cNvSpPr/>
          <p:nvPr/>
        </p:nvSpPr>
        <p:spPr>
          <a:xfrm>
            <a:off x="4094170" y="3400598"/>
            <a:ext cx="337446" cy="180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7" name="Down Arrow 186"/>
          <p:cNvSpPr/>
          <p:nvPr/>
        </p:nvSpPr>
        <p:spPr>
          <a:xfrm>
            <a:off x="3399699" y="4744573"/>
            <a:ext cx="1888297" cy="2195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8" name="Down Arrow 187"/>
          <p:cNvSpPr/>
          <p:nvPr/>
        </p:nvSpPr>
        <p:spPr>
          <a:xfrm>
            <a:off x="3404006" y="2162015"/>
            <a:ext cx="1888297" cy="2195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3233786" y="172540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3629372" y="1722586"/>
            <a:ext cx="35394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Freeform 190"/>
          <p:cNvSpPr/>
          <p:nvPr/>
        </p:nvSpPr>
        <p:spPr>
          <a:xfrm>
            <a:off x="1551256" y="5742049"/>
            <a:ext cx="1168400" cy="381020"/>
          </a:xfrm>
          <a:custGeom>
            <a:avLst/>
            <a:gdLst>
              <a:gd name="connsiteX0" fmla="*/ 0 w 1168400"/>
              <a:gd name="connsiteY0" fmla="*/ 508027 h 508027"/>
              <a:gd name="connsiteX1" fmla="*/ 228600 w 1168400"/>
              <a:gd name="connsiteY1" fmla="*/ 431827 h 508027"/>
              <a:gd name="connsiteX2" fmla="*/ 444500 w 1168400"/>
              <a:gd name="connsiteY2" fmla="*/ 50827 h 508027"/>
              <a:gd name="connsiteX3" fmla="*/ 558800 w 1168400"/>
              <a:gd name="connsiteY3" fmla="*/ 127027 h 508027"/>
              <a:gd name="connsiteX4" fmla="*/ 736600 w 1168400"/>
              <a:gd name="connsiteY4" fmla="*/ 27 h 508027"/>
              <a:gd name="connsiteX5" fmla="*/ 901700 w 1168400"/>
              <a:gd name="connsiteY5" fmla="*/ 139727 h 508027"/>
              <a:gd name="connsiteX6" fmla="*/ 1041400 w 1168400"/>
              <a:gd name="connsiteY6" fmla="*/ 419127 h 508027"/>
              <a:gd name="connsiteX7" fmla="*/ 1168400 w 1168400"/>
              <a:gd name="connsiteY7" fmla="*/ 508027 h 508027"/>
              <a:gd name="connsiteX8" fmla="*/ 1168400 w 1168400"/>
              <a:gd name="connsiteY8" fmla="*/ 508027 h 508027"/>
              <a:gd name="connsiteX9" fmla="*/ 1168400 w 1168400"/>
              <a:gd name="connsiteY9" fmla="*/ 508027 h 50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8400" h="508027">
                <a:moveTo>
                  <a:pt x="0" y="508027"/>
                </a:moveTo>
                <a:cubicBezTo>
                  <a:pt x="77258" y="508027"/>
                  <a:pt x="154517" y="508027"/>
                  <a:pt x="228600" y="431827"/>
                </a:cubicBezTo>
                <a:cubicBezTo>
                  <a:pt x="302683" y="355627"/>
                  <a:pt x="389467" y="101627"/>
                  <a:pt x="444500" y="50827"/>
                </a:cubicBezTo>
                <a:cubicBezTo>
                  <a:pt x="499533" y="27"/>
                  <a:pt x="510117" y="135494"/>
                  <a:pt x="558800" y="127027"/>
                </a:cubicBezTo>
                <a:cubicBezTo>
                  <a:pt x="607483" y="118560"/>
                  <a:pt x="679450" y="-2090"/>
                  <a:pt x="736600" y="27"/>
                </a:cubicBezTo>
                <a:cubicBezTo>
                  <a:pt x="793750" y="2144"/>
                  <a:pt x="850900" y="69877"/>
                  <a:pt x="901700" y="139727"/>
                </a:cubicBezTo>
                <a:cubicBezTo>
                  <a:pt x="952500" y="209577"/>
                  <a:pt x="996950" y="357744"/>
                  <a:pt x="1041400" y="419127"/>
                </a:cubicBezTo>
                <a:cubicBezTo>
                  <a:pt x="1085850" y="480510"/>
                  <a:pt x="1168400" y="508027"/>
                  <a:pt x="1168400" y="508027"/>
                </a:cubicBezTo>
                <a:lnTo>
                  <a:pt x="1168400" y="508027"/>
                </a:lnTo>
                <a:lnTo>
                  <a:pt x="1168400" y="508027"/>
                </a:lnTo>
              </a:path>
            </a:pathLst>
          </a:custGeom>
          <a:solidFill>
            <a:schemeClr val="tx1"/>
          </a:solidFill>
          <a:ln w="19050" cmpd="sng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2" name="Freeform 191"/>
          <p:cNvSpPr/>
          <p:nvPr/>
        </p:nvSpPr>
        <p:spPr>
          <a:xfrm>
            <a:off x="3214956" y="5846765"/>
            <a:ext cx="1066800" cy="266780"/>
          </a:xfrm>
          <a:custGeom>
            <a:avLst/>
            <a:gdLst>
              <a:gd name="connsiteX0" fmla="*/ 0 w 1066800"/>
              <a:gd name="connsiteY0" fmla="*/ 280893 h 280893"/>
              <a:gd name="connsiteX1" fmla="*/ 292100 w 1066800"/>
              <a:gd name="connsiteY1" fmla="*/ 153893 h 280893"/>
              <a:gd name="connsiteX2" fmla="*/ 469900 w 1066800"/>
              <a:gd name="connsiteY2" fmla="*/ 1493 h 280893"/>
              <a:gd name="connsiteX3" fmla="*/ 685800 w 1066800"/>
              <a:gd name="connsiteY3" fmla="*/ 77693 h 280893"/>
              <a:gd name="connsiteX4" fmla="*/ 876300 w 1066800"/>
              <a:gd name="connsiteY4" fmla="*/ 103093 h 280893"/>
              <a:gd name="connsiteX5" fmla="*/ 1066800 w 1066800"/>
              <a:gd name="connsiteY5" fmla="*/ 280893 h 28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" h="280893">
                <a:moveTo>
                  <a:pt x="0" y="280893"/>
                </a:moveTo>
                <a:cubicBezTo>
                  <a:pt x="106891" y="240676"/>
                  <a:pt x="213783" y="200460"/>
                  <a:pt x="292100" y="153893"/>
                </a:cubicBezTo>
                <a:cubicBezTo>
                  <a:pt x="370417" y="107326"/>
                  <a:pt x="404283" y="14193"/>
                  <a:pt x="469900" y="1493"/>
                </a:cubicBezTo>
                <a:cubicBezTo>
                  <a:pt x="535517" y="-11207"/>
                  <a:pt x="618067" y="60760"/>
                  <a:pt x="685800" y="77693"/>
                </a:cubicBezTo>
                <a:cubicBezTo>
                  <a:pt x="753533" y="94626"/>
                  <a:pt x="812800" y="69226"/>
                  <a:pt x="876300" y="103093"/>
                </a:cubicBezTo>
                <a:cubicBezTo>
                  <a:pt x="939800" y="136960"/>
                  <a:pt x="1066800" y="280893"/>
                  <a:pt x="1066800" y="2808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3" name="Freeform 192"/>
          <p:cNvSpPr/>
          <p:nvPr/>
        </p:nvSpPr>
        <p:spPr>
          <a:xfrm>
            <a:off x="5958156" y="5846765"/>
            <a:ext cx="1104900" cy="276305"/>
          </a:xfrm>
          <a:custGeom>
            <a:avLst/>
            <a:gdLst>
              <a:gd name="connsiteX0" fmla="*/ 0 w 1104900"/>
              <a:gd name="connsiteY0" fmla="*/ 317553 h 317553"/>
              <a:gd name="connsiteX1" fmla="*/ 266700 w 1104900"/>
              <a:gd name="connsiteY1" fmla="*/ 241353 h 317553"/>
              <a:gd name="connsiteX2" fmla="*/ 431800 w 1104900"/>
              <a:gd name="connsiteY2" fmla="*/ 101653 h 317553"/>
              <a:gd name="connsiteX3" fmla="*/ 609600 w 1104900"/>
              <a:gd name="connsiteY3" fmla="*/ 53 h 317553"/>
              <a:gd name="connsiteX4" fmla="*/ 800100 w 1104900"/>
              <a:gd name="connsiteY4" fmla="*/ 88953 h 317553"/>
              <a:gd name="connsiteX5" fmla="*/ 939800 w 1104900"/>
              <a:gd name="connsiteY5" fmla="*/ 177853 h 317553"/>
              <a:gd name="connsiteX6" fmla="*/ 1104900 w 1104900"/>
              <a:gd name="connsiteY6" fmla="*/ 304853 h 317553"/>
              <a:gd name="connsiteX7" fmla="*/ 1104900 w 1104900"/>
              <a:gd name="connsiteY7" fmla="*/ 304853 h 3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17553">
                <a:moveTo>
                  <a:pt x="0" y="317553"/>
                </a:moveTo>
                <a:cubicBezTo>
                  <a:pt x="97366" y="297444"/>
                  <a:pt x="194733" y="277336"/>
                  <a:pt x="266700" y="241353"/>
                </a:cubicBezTo>
                <a:cubicBezTo>
                  <a:pt x="338667" y="205370"/>
                  <a:pt x="374650" y="141870"/>
                  <a:pt x="431800" y="101653"/>
                </a:cubicBezTo>
                <a:cubicBezTo>
                  <a:pt x="488950" y="61436"/>
                  <a:pt x="548217" y="2170"/>
                  <a:pt x="609600" y="53"/>
                </a:cubicBezTo>
                <a:cubicBezTo>
                  <a:pt x="670983" y="-2064"/>
                  <a:pt x="745067" y="59320"/>
                  <a:pt x="800100" y="88953"/>
                </a:cubicBezTo>
                <a:cubicBezTo>
                  <a:pt x="855133" y="118586"/>
                  <a:pt x="889000" y="141870"/>
                  <a:pt x="939800" y="177853"/>
                </a:cubicBezTo>
                <a:cubicBezTo>
                  <a:pt x="990600" y="213836"/>
                  <a:pt x="1104900" y="304853"/>
                  <a:pt x="1104900" y="304853"/>
                </a:cubicBezTo>
                <a:lnTo>
                  <a:pt x="1104900" y="304853"/>
                </a:lnTo>
              </a:path>
            </a:pathLst>
          </a:cu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334286" y="5972265"/>
            <a:ext cx="1822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smtClean="0">
              <a:latin typeface="+mj-lt"/>
              <a:cs typeface="Arial"/>
            </a:endParaRPr>
          </a:p>
          <a:p>
            <a:pPr algn="ctr"/>
            <a:r>
              <a:rPr lang="en-US" sz="1600" smtClean="0">
                <a:latin typeface="+mj-lt"/>
                <a:cs typeface="Arial"/>
              </a:rPr>
              <a:t>coverage</a:t>
            </a:r>
            <a:endParaRPr lang="en-US" sz="1600">
              <a:latin typeface="+mj-lt"/>
              <a:cs typeface="Arial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 flipV="1">
            <a:off x="7537857" y="5742049"/>
            <a:ext cx="0" cy="37149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7370751" y="5989679"/>
            <a:ext cx="503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latin typeface="+mj-lt"/>
                <a:cs typeface="Arial"/>
              </a:rPr>
              <a:t>0</a:t>
            </a:r>
            <a:endParaRPr lang="en-US" sz="1100">
              <a:latin typeface="+mj-lt"/>
              <a:cs typeface="Arial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448957" y="5650557"/>
            <a:ext cx="503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latin typeface="+mj-lt"/>
                <a:cs typeface="Arial"/>
              </a:rPr>
              <a:t>50x</a:t>
            </a:r>
            <a:endParaRPr lang="en-US" sz="1100">
              <a:latin typeface="+mj-lt"/>
              <a:cs typeface="Arial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682477" y="1750826"/>
            <a:ext cx="14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+mj-lt"/>
                <a:cs typeface="Arial"/>
              </a:rPr>
              <a:t>RNA baits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700315" y="1230380"/>
            <a:ext cx="14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+mj-lt"/>
                <a:cs typeface="Arial"/>
              </a:rPr>
              <a:t>NLRs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1041400" y="139279"/>
            <a:ext cx="770485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000090"/>
                </a:solidFill>
                <a:latin typeface="+mj-lt"/>
                <a:cs typeface="Helvetica"/>
              </a:rPr>
              <a:t>RenSeq</a:t>
            </a:r>
            <a:r>
              <a:rPr lang="en-US" sz="2200" dirty="0">
                <a:solidFill>
                  <a:srgbClr val="000090"/>
                </a:solidFill>
                <a:latin typeface="+mj-lt"/>
                <a:cs typeface="Helvetica"/>
              </a:rPr>
              <a:t>:</a:t>
            </a:r>
            <a:r>
              <a:rPr lang="en-US" sz="2200" dirty="0" smtClean="0">
                <a:solidFill>
                  <a:srgbClr val="000090"/>
                </a:solidFill>
                <a:latin typeface="+mj-lt"/>
                <a:cs typeface="Helvetica"/>
              </a:rPr>
              <a:t> R gene enrichment and Sequencing</a:t>
            </a:r>
            <a:endParaRPr lang="en-GB" sz="2200" dirty="0">
              <a:solidFill>
                <a:srgbClr val="000090"/>
              </a:solidFill>
              <a:latin typeface="+mj-lt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0" y="693895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22193" y="4018177"/>
            <a:ext cx="144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Arial"/>
              </a:rPr>
              <a:t>Biotinylated RNA baits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553230" y="5697291"/>
            <a:ext cx="1822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+mj-lt"/>
                <a:cs typeface="Arial"/>
              </a:rPr>
              <a:t>~50%</a:t>
            </a:r>
          </a:p>
          <a:p>
            <a:pPr algn="ctr"/>
            <a:r>
              <a:rPr lang="en-US" sz="1600" b="1" smtClean="0">
                <a:latin typeface="+mj-lt"/>
                <a:cs typeface="Arial"/>
              </a:rPr>
              <a:t>NLR reads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119969" y="4018177"/>
            <a:ext cx="14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Arial"/>
              </a:rPr>
              <a:t>Sheared DNA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676639" y="4018177"/>
            <a:ext cx="144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+mj-lt"/>
                <a:cs typeface="Arial"/>
              </a:rPr>
              <a:t>DNA-RNA</a:t>
            </a:r>
          </a:p>
          <a:p>
            <a:pPr algn="ctr"/>
            <a:r>
              <a:rPr lang="en-US" sz="1400" smtClean="0">
                <a:latin typeface="+mj-lt"/>
                <a:cs typeface="Arial"/>
              </a:rPr>
              <a:t>hybrids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186586" y="5183487"/>
            <a:ext cx="41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  <a:cs typeface="Arial"/>
              </a:rPr>
              <a:t>High throughput sequencing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1540965" y="960333"/>
            <a:ext cx="5586265" cy="1118291"/>
            <a:chOff x="3657600" y="764704"/>
            <a:chExt cx="4724400" cy="835421"/>
          </a:xfrm>
        </p:grpSpPr>
        <p:sp>
          <p:nvSpPr>
            <p:cNvPr id="88" name="Rectangle 87"/>
            <p:cNvSpPr/>
            <p:nvPr/>
          </p:nvSpPr>
          <p:spPr>
            <a:xfrm>
              <a:off x="3657600" y="764704"/>
              <a:ext cx="4724400" cy="835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759261" y="840877"/>
              <a:ext cx="4472880" cy="633328"/>
              <a:chOff x="755576" y="1988840"/>
              <a:chExt cx="4472880" cy="633328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55576" y="1988841"/>
                <a:ext cx="864096" cy="28803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000" b="1" smtClean="0">
                    <a:solidFill>
                      <a:schemeClr val="tx1"/>
                    </a:solidFill>
                  </a:rPr>
                  <a:t>N terminus</a:t>
                </a:r>
                <a:endParaRPr lang="en-GB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619672" y="1988841"/>
                <a:ext cx="792088" cy="28803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050" b="1" smtClean="0">
                    <a:solidFill>
                      <a:schemeClr val="tx1"/>
                    </a:solidFill>
                  </a:rPr>
                  <a:t>NB</a:t>
                </a:r>
                <a:endParaRPr lang="en-GB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11760" y="1988841"/>
                <a:ext cx="576064" cy="28803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000" b="1" smtClean="0">
                    <a:solidFill>
                      <a:schemeClr val="tx1"/>
                    </a:solidFill>
                  </a:rPr>
                  <a:t>ARC</a:t>
                </a:r>
                <a:endParaRPr lang="en-GB" sz="1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1678"/>
              <p:cNvGrpSpPr>
                <a:grpSpLocks/>
              </p:cNvGrpSpPr>
              <p:nvPr/>
            </p:nvGrpSpPr>
            <p:grpSpPr bwMode="auto">
              <a:xfrm>
                <a:off x="755576" y="2348880"/>
                <a:ext cx="335843" cy="100640"/>
                <a:chOff x="1055" y="11052"/>
                <a:chExt cx="547" cy="136"/>
              </a:xfrm>
            </p:grpSpPr>
            <p:sp>
              <p:nvSpPr>
                <p:cNvPr id="264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 b="1"/>
                </a:p>
              </p:txBody>
            </p:sp>
            <p:sp>
              <p:nvSpPr>
                <p:cNvPr id="265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 b="1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4" name="Group 1678"/>
              <p:cNvGrpSpPr>
                <a:grpSpLocks/>
              </p:cNvGrpSpPr>
              <p:nvPr/>
            </p:nvGrpSpPr>
            <p:grpSpPr bwMode="auto">
              <a:xfrm>
                <a:off x="979984" y="2501280"/>
                <a:ext cx="335843" cy="100640"/>
                <a:chOff x="1055" y="11052"/>
                <a:chExt cx="547" cy="136"/>
              </a:xfrm>
            </p:grpSpPr>
            <p:sp>
              <p:nvSpPr>
                <p:cNvPr id="261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63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5" name="Group 1678"/>
              <p:cNvGrpSpPr>
                <a:grpSpLocks/>
              </p:cNvGrpSpPr>
              <p:nvPr/>
            </p:nvGrpSpPr>
            <p:grpSpPr bwMode="auto">
              <a:xfrm>
                <a:off x="1187624" y="2348880"/>
                <a:ext cx="335843" cy="100640"/>
                <a:chOff x="1055" y="11052"/>
                <a:chExt cx="547" cy="136"/>
              </a:xfrm>
            </p:grpSpPr>
            <p:sp>
              <p:nvSpPr>
                <p:cNvPr id="259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 b="1"/>
                </a:p>
              </p:txBody>
            </p:sp>
            <p:sp>
              <p:nvSpPr>
                <p:cNvPr id="260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 b="1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6" name="Group 1678"/>
              <p:cNvGrpSpPr>
                <a:grpSpLocks/>
              </p:cNvGrpSpPr>
              <p:nvPr/>
            </p:nvGrpSpPr>
            <p:grpSpPr bwMode="auto">
              <a:xfrm>
                <a:off x="1412032" y="2501280"/>
                <a:ext cx="335843" cy="100640"/>
                <a:chOff x="1055" y="11052"/>
                <a:chExt cx="547" cy="136"/>
              </a:xfrm>
            </p:grpSpPr>
            <p:sp>
              <p:nvSpPr>
                <p:cNvPr id="256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57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7" name="Group 1678"/>
              <p:cNvGrpSpPr>
                <a:grpSpLocks/>
              </p:cNvGrpSpPr>
              <p:nvPr/>
            </p:nvGrpSpPr>
            <p:grpSpPr bwMode="auto">
              <a:xfrm>
                <a:off x="1691680" y="2348880"/>
                <a:ext cx="335843" cy="100640"/>
                <a:chOff x="1055" y="11052"/>
                <a:chExt cx="547" cy="136"/>
              </a:xfrm>
            </p:grpSpPr>
            <p:sp>
              <p:nvSpPr>
                <p:cNvPr id="254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 b="1"/>
                </a:p>
              </p:txBody>
            </p:sp>
            <p:sp>
              <p:nvSpPr>
                <p:cNvPr id="255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 b="1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8" name="Group 1678"/>
              <p:cNvGrpSpPr>
                <a:grpSpLocks/>
              </p:cNvGrpSpPr>
              <p:nvPr/>
            </p:nvGrpSpPr>
            <p:grpSpPr bwMode="auto">
              <a:xfrm>
                <a:off x="1835696" y="2501280"/>
                <a:ext cx="335843" cy="100640"/>
                <a:chOff x="1055" y="11052"/>
                <a:chExt cx="547" cy="136"/>
              </a:xfrm>
            </p:grpSpPr>
            <p:sp>
              <p:nvSpPr>
                <p:cNvPr id="252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53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99" name="Group 1678"/>
              <p:cNvGrpSpPr>
                <a:grpSpLocks/>
              </p:cNvGrpSpPr>
              <p:nvPr/>
            </p:nvGrpSpPr>
            <p:grpSpPr bwMode="auto">
              <a:xfrm>
                <a:off x="2147925" y="2348880"/>
                <a:ext cx="335843" cy="100640"/>
                <a:chOff x="1055" y="11052"/>
                <a:chExt cx="547" cy="136"/>
              </a:xfrm>
            </p:grpSpPr>
            <p:sp>
              <p:nvSpPr>
                <p:cNvPr id="250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 b="1"/>
                </a:p>
              </p:txBody>
            </p:sp>
            <p:sp>
              <p:nvSpPr>
                <p:cNvPr id="251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 b="1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0" name="Group 1678"/>
              <p:cNvGrpSpPr>
                <a:grpSpLocks/>
              </p:cNvGrpSpPr>
              <p:nvPr/>
            </p:nvGrpSpPr>
            <p:grpSpPr bwMode="auto">
              <a:xfrm>
                <a:off x="2267744" y="2501280"/>
                <a:ext cx="335843" cy="100640"/>
                <a:chOff x="1055" y="11052"/>
                <a:chExt cx="547" cy="136"/>
              </a:xfrm>
            </p:grpSpPr>
            <p:sp>
              <p:nvSpPr>
                <p:cNvPr id="248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49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1" name="Group 1678"/>
              <p:cNvGrpSpPr>
                <a:grpSpLocks/>
              </p:cNvGrpSpPr>
              <p:nvPr/>
            </p:nvGrpSpPr>
            <p:grpSpPr bwMode="auto">
              <a:xfrm>
                <a:off x="2579973" y="2348880"/>
                <a:ext cx="335843" cy="100640"/>
                <a:chOff x="1055" y="11052"/>
                <a:chExt cx="547" cy="136"/>
              </a:xfrm>
            </p:grpSpPr>
            <p:sp>
              <p:nvSpPr>
                <p:cNvPr id="246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 b="1"/>
                </a:p>
              </p:txBody>
            </p:sp>
            <p:sp>
              <p:nvSpPr>
                <p:cNvPr id="247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 b="1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2" name="Group 1678"/>
              <p:cNvGrpSpPr>
                <a:grpSpLocks/>
              </p:cNvGrpSpPr>
              <p:nvPr/>
            </p:nvGrpSpPr>
            <p:grpSpPr bwMode="auto">
              <a:xfrm>
                <a:off x="2699792" y="2501280"/>
                <a:ext cx="335843" cy="100640"/>
                <a:chOff x="1055" y="11052"/>
                <a:chExt cx="547" cy="136"/>
              </a:xfrm>
            </p:grpSpPr>
            <p:sp>
              <p:nvSpPr>
                <p:cNvPr id="244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45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3" name="Group 1678"/>
              <p:cNvGrpSpPr>
                <a:grpSpLocks/>
              </p:cNvGrpSpPr>
              <p:nvPr/>
            </p:nvGrpSpPr>
            <p:grpSpPr bwMode="auto">
              <a:xfrm>
                <a:off x="3012021" y="2348880"/>
                <a:ext cx="335843" cy="100640"/>
                <a:chOff x="1055" y="11052"/>
                <a:chExt cx="547" cy="136"/>
              </a:xfrm>
            </p:grpSpPr>
            <p:sp>
              <p:nvSpPr>
                <p:cNvPr id="242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43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4" name="Group 1678"/>
              <p:cNvGrpSpPr>
                <a:grpSpLocks/>
              </p:cNvGrpSpPr>
              <p:nvPr/>
            </p:nvGrpSpPr>
            <p:grpSpPr bwMode="auto">
              <a:xfrm>
                <a:off x="3156037" y="2521528"/>
                <a:ext cx="335843" cy="100640"/>
                <a:chOff x="1055" y="11052"/>
                <a:chExt cx="547" cy="136"/>
              </a:xfrm>
            </p:grpSpPr>
            <p:sp>
              <p:nvSpPr>
                <p:cNvPr id="240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41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5" name="Group 1678"/>
              <p:cNvGrpSpPr>
                <a:grpSpLocks/>
              </p:cNvGrpSpPr>
              <p:nvPr/>
            </p:nvGrpSpPr>
            <p:grpSpPr bwMode="auto">
              <a:xfrm>
                <a:off x="3444069" y="2348880"/>
                <a:ext cx="335843" cy="100640"/>
                <a:chOff x="1055" y="11052"/>
                <a:chExt cx="547" cy="136"/>
              </a:xfrm>
            </p:grpSpPr>
            <p:sp>
              <p:nvSpPr>
                <p:cNvPr id="238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39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6" name="Group 1678"/>
              <p:cNvGrpSpPr>
                <a:grpSpLocks/>
              </p:cNvGrpSpPr>
              <p:nvPr/>
            </p:nvGrpSpPr>
            <p:grpSpPr bwMode="auto">
              <a:xfrm>
                <a:off x="3588085" y="2521528"/>
                <a:ext cx="335843" cy="100640"/>
                <a:chOff x="1055" y="11052"/>
                <a:chExt cx="547" cy="136"/>
              </a:xfrm>
            </p:grpSpPr>
            <p:sp>
              <p:nvSpPr>
                <p:cNvPr id="236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37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7" name="Group 1678"/>
              <p:cNvGrpSpPr>
                <a:grpSpLocks/>
              </p:cNvGrpSpPr>
              <p:nvPr/>
            </p:nvGrpSpPr>
            <p:grpSpPr bwMode="auto">
              <a:xfrm>
                <a:off x="3876117" y="2348880"/>
                <a:ext cx="335843" cy="100640"/>
                <a:chOff x="1055" y="11052"/>
                <a:chExt cx="547" cy="136"/>
              </a:xfrm>
            </p:grpSpPr>
            <p:sp>
              <p:nvSpPr>
                <p:cNvPr id="234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35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8" name="Group 1678"/>
              <p:cNvGrpSpPr>
                <a:grpSpLocks/>
              </p:cNvGrpSpPr>
              <p:nvPr/>
            </p:nvGrpSpPr>
            <p:grpSpPr bwMode="auto">
              <a:xfrm>
                <a:off x="3995936" y="2501280"/>
                <a:ext cx="335843" cy="100640"/>
                <a:chOff x="1055" y="11052"/>
                <a:chExt cx="547" cy="136"/>
              </a:xfrm>
            </p:grpSpPr>
            <p:sp>
              <p:nvSpPr>
                <p:cNvPr id="232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33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09" name="Group 1678"/>
              <p:cNvGrpSpPr>
                <a:grpSpLocks/>
              </p:cNvGrpSpPr>
              <p:nvPr/>
            </p:nvGrpSpPr>
            <p:grpSpPr bwMode="auto">
              <a:xfrm>
                <a:off x="4308165" y="2348880"/>
                <a:ext cx="335843" cy="100640"/>
                <a:chOff x="1055" y="11052"/>
                <a:chExt cx="547" cy="136"/>
              </a:xfrm>
            </p:grpSpPr>
            <p:sp>
              <p:nvSpPr>
                <p:cNvPr id="230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31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10" name="Group 1678"/>
              <p:cNvGrpSpPr>
                <a:grpSpLocks/>
              </p:cNvGrpSpPr>
              <p:nvPr/>
            </p:nvGrpSpPr>
            <p:grpSpPr bwMode="auto">
              <a:xfrm>
                <a:off x="4427984" y="2501280"/>
                <a:ext cx="335843" cy="100640"/>
                <a:chOff x="1055" y="11052"/>
                <a:chExt cx="547" cy="136"/>
              </a:xfrm>
            </p:grpSpPr>
            <p:sp>
              <p:nvSpPr>
                <p:cNvPr id="228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29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11" name="Group 1678"/>
              <p:cNvGrpSpPr>
                <a:grpSpLocks/>
              </p:cNvGrpSpPr>
              <p:nvPr/>
            </p:nvGrpSpPr>
            <p:grpSpPr bwMode="auto">
              <a:xfrm>
                <a:off x="4740213" y="2348880"/>
                <a:ext cx="335843" cy="100640"/>
                <a:chOff x="1055" y="11052"/>
                <a:chExt cx="547" cy="136"/>
              </a:xfrm>
            </p:grpSpPr>
            <p:sp>
              <p:nvSpPr>
                <p:cNvPr id="226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27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12" name="Group 1678"/>
              <p:cNvGrpSpPr>
                <a:grpSpLocks/>
              </p:cNvGrpSpPr>
              <p:nvPr/>
            </p:nvGrpSpPr>
            <p:grpSpPr bwMode="auto">
              <a:xfrm>
                <a:off x="4892613" y="2501280"/>
                <a:ext cx="335843" cy="100640"/>
                <a:chOff x="1055" y="11052"/>
                <a:chExt cx="547" cy="136"/>
              </a:xfrm>
            </p:grpSpPr>
            <p:sp>
              <p:nvSpPr>
                <p:cNvPr id="224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25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13" name="Group 1678"/>
              <p:cNvGrpSpPr>
                <a:grpSpLocks/>
              </p:cNvGrpSpPr>
              <p:nvPr/>
            </p:nvGrpSpPr>
            <p:grpSpPr bwMode="auto">
              <a:xfrm>
                <a:off x="755576" y="2492896"/>
                <a:ext cx="191827" cy="100639"/>
                <a:chOff x="1055" y="11052"/>
                <a:chExt cx="547" cy="136"/>
              </a:xfrm>
            </p:grpSpPr>
            <p:sp>
              <p:nvSpPr>
                <p:cNvPr id="222" name="Line 1679"/>
                <p:cNvSpPr>
                  <a:spLocks noChangeShapeType="1"/>
                </p:cNvSpPr>
                <p:nvPr/>
              </p:nvSpPr>
              <p:spPr bwMode="auto">
                <a:xfrm>
                  <a:off x="1055" y="11124"/>
                  <a:ext cx="454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223" name="AutoShape 1680"/>
                <p:cNvSpPr>
                  <a:spLocks noChangeArrowheads="1"/>
                </p:cNvSpPr>
                <p:nvPr/>
              </p:nvSpPr>
              <p:spPr bwMode="auto">
                <a:xfrm>
                  <a:off x="1466" y="11052"/>
                  <a:ext cx="136" cy="136"/>
                </a:xfrm>
                <a:prstGeom prst="sun">
                  <a:avLst>
                    <a:gd name="adj" fmla="val 25000"/>
                  </a:avLst>
                </a:prstGeom>
                <a:solidFill>
                  <a:srgbClr val="9AD2D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2252448"/>
                  <a:endParaRPr lang="pl-PL" sz="1200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114" name="Oval 113"/>
              <p:cNvSpPr/>
              <p:nvPr/>
            </p:nvSpPr>
            <p:spPr>
              <a:xfrm>
                <a:off x="298782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05983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13184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20384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7585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34786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341987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49188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56388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63589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370790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377991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85192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392392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99593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06794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13995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421196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28396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35597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442798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49999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457200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464400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471601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478802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4860032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932040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004048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5076056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148064" y="1988840"/>
                <a:ext cx="72008" cy="28803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3779912" y="2009746"/>
                <a:ext cx="3834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00" b="1" smtClean="0"/>
                  <a:t>LRR</a:t>
                </a:r>
                <a:endParaRPr lang="en-GB" sz="1000" b="1"/>
              </a:p>
            </p:txBody>
          </p:sp>
        </p:grpSp>
      </p:grpSp>
      <p:sp>
        <p:nvSpPr>
          <p:cNvPr id="266" name="Rectangle 265"/>
          <p:cNvSpPr/>
          <p:nvPr/>
        </p:nvSpPr>
        <p:spPr>
          <a:xfrm>
            <a:off x="6968458" y="6581001"/>
            <a:ext cx="2197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cs typeface="Helvetica"/>
              </a:rPr>
              <a:t>Jupe</a:t>
            </a:r>
            <a:r>
              <a:rPr lang="en-US" sz="1200" dirty="0">
                <a:cs typeface="Helvetica"/>
              </a:rPr>
              <a:t>,</a:t>
            </a:r>
            <a:r>
              <a:rPr lang="en-US" sz="1200" dirty="0" smtClean="0">
                <a:cs typeface="Helvetica"/>
              </a:rPr>
              <a:t> Witek </a:t>
            </a:r>
            <a:r>
              <a:rPr lang="en-US" sz="1200" dirty="0">
                <a:cs typeface="Helvetica"/>
              </a:rPr>
              <a:t>et al</a:t>
            </a:r>
            <a:r>
              <a:rPr lang="en-US" sz="1200" dirty="0" smtClean="0">
                <a:cs typeface="Helvetica"/>
              </a:rPr>
              <a:t>. (2013) </a:t>
            </a:r>
            <a:r>
              <a:rPr lang="en-US" sz="1200" i="1" dirty="0">
                <a:cs typeface="Helvetica"/>
              </a:rPr>
              <a:t>Plant </a:t>
            </a:r>
            <a:r>
              <a:rPr lang="en-US" sz="1200" i="1" dirty="0" smtClean="0">
                <a:cs typeface="Helvetica"/>
              </a:rPr>
              <a:t>J</a:t>
            </a:r>
            <a:r>
              <a:rPr lang="en-US" sz="1200" dirty="0" smtClean="0">
                <a:cs typeface="Helvetica"/>
              </a:rPr>
              <a:t> </a:t>
            </a:r>
            <a:endParaRPr lang="en-US" sz="12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47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pic>
        <p:nvPicPr>
          <p:cNvPr id="5" name="Picture 4" descr="TPJ_Fi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b="47593"/>
          <a:stretch/>
        </p:blipFill>
        <p:spPr>
          <a:xfrm>
            <a:off x="493058" y="1054099"/>
            <a:ext cx="8424378" cy="4422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806" y="-81236"/>
            <a:ext cx="511768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90"/>
                </a:solidFill>
                <a:cs typeface="Comic Sans MS"/>
              </a:rPr>
              <a:t>Reannotation of potato genome</a:t>
            </a:r>
          </a:p>
          <a:p>
            <a:pPr algn="ctr"/>
            <a:r>
              <a:rPr lang="en-US" sz="2400" dirty="0" smtClean="0">
                <a:solidFill>
                  <a:srgbClr val="000090"/>
                </a:solidFill>
                <a:cs typeface="Comic Sans MS"/>
              </a:rPr>
              <a:t>revealed over 300 additional NLR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9002" y="5476877"/>
            <a:ext cx="5655972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600" dirty="0">
                <a:solidFill>
                  <a:srgbClr val="008000"/>
                </a:solidFill>
              </a:rPr>
              <a:t>g</a:t>
            </a:r>
            <a:r>
              <a:rPr lang="en-US" sz="1600" dirty="0" smtClean="0">
                <a:solidFill>
                  <a:srgbClr val="008000"/>
                </a:solidFill>
              </a:rPr>
              <a:t>reen</a:t>
            </a:r>
            <a:r>
              <a:rPr lang="en-US" sz="1600" dirty="0" smtClean="0"/>
              <a:t> – previously annotated NLR genes (438)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660066"/>
                </a:solidFill>
              </a:rPr>
              <a:t>purple</a:t>
            </a:r>
            <a:r>
              <a:rPr lang="en-US" sz="1600" dirty="0" smtClean="0"/>
              <a:t> – additional NLR genes </a:t>
            </a:r>
            <a:r>
              <a:rPr lang="en-US" sz="1600" dirty="0" err="1" smtClean="0"/>
              <a:t>reannotated</a:t>
            </a:r>
            <a:r>
              <a:rPr lang="en-US" sz="1600" dirty="0" smtClean="0"/>
              <a:t> with </a:t>
            </a:r>
            <a:r>
              <a:rPr lang="en-US" sz="1600" dirty="0" err="1" smtClean="0"/>
              <a:t>RenSeq</a:t>
            </a:r>
            <a:r>
              <a:rPr lang="en-US" sz="1600" dirty="0" smtClean="0"/>
              <a:t> (338) 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0" y="693894"/>
            <a:ext cx="90805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53481" y="128975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68458" y="6581001"/>
            <a:ext cx="2197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cs typeface="Helvetica"/>
              </a:rPr>
              <a:t>Jupe</a:t>
            </a:r>
            <a:r>
              <a:rPr lang="en-US" sz="1200" dirty="0">
                <a:cs typeface="Helvetica"/>
              </a:rPr>
              <a:t>,</a:t>
            </a:r>
            <a:r>
              <a:rPr lang="en-US" sz="1200" dirty="0" smtClean="0">
                <a:cs typeface="Helvetica"/>
              </a:rPr>
              <a:t> Witek </a:t>
            </a:r>
            <a:r>
              <a:rPr lang="en-US" sz="1200" dirty="0">
                <a:cs typeface="Helvetica"/>
              </a:rPr>
              <a:t>et al</a:t>
            </a:r>
            <a:r>
              <a:rPr lang="en-US" sz="1200" dirty="0" smtClean="0">
                <a:cs typeface="Helvetica"/>
              </a:rPr>
              <a:t>. (2013) </a:t>
            </a:r>
            <a:r>
              <a:rPr lang="en-US" sz="1200" i="1" dirty="0">
                <a:cs typeface="Helvetica"/>
              </a:rPr>
              <a:t>Plant </a:t>
            </a:r>
            <a:r>
              <a:rPr lang="en-US" sz="1200" i="1" dirty="0" smtClean="0">
                <a:cs typeface="Helvetica"/>
              </a:rPr>
              <a:t>J</a:t>
            </a:r>
            <a:r>
              <a:rPr lang="en-US" sz="1200" dirty="0" smtClean="0">
                <a:cs typeface="Helvetica"/>
              </a:rPr>
              <a:t> </a:t>
            </a:r>
            <a:endParaRPr lang="en-US" sz="12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68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3" name="Rettangolo 2"/>
          <p:cNvSpPr/>
          <p:nvPr/>
        </p:nvSpPr>
        <p:spPr>
          <a:xfrm>
            <a:off x="99078" y="1224078"/>
            <a:ext cx="7281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i="1" dirty="0" smtClean="0">
                <a:latin typeface="Helvetica"/>
                <a:cs typeface="Helvetica"/>
              </a:rPr>
              <a:t>Tm-2/Rpi-vnt1/Sw-5 </a:t>
            </a:r>
            <a:r>
              <a:rPr lang="en-GB" dirty="0" smtClean="0">
                <a:latin typeface="Helvetica"/>
                <a:cs typeface="Helvetica"/>
              </a:rPr>
              <a:t>cluster on Chr09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2" descr="C:\Users\andolfog\Desktop\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17"/>
          <a:stretch/>
        </p:blipFill>
        <p:spPr bwMode="auto">
          <a:xfrm>
            <a:off x="1264914" y="2517486"/>
            <a:ext cx="7616068" cy="2128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5635" y="5346400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smtClean="0">
                <a:latin typeface="Helvetica"/>
                <a:cs typeface="Helvetica"/>
              </a:rPr>
              <a:t>high </a:t>
            </a:r>
            <a:r>
              <a:rPr lang="en-US" sz="1600" dirty="0" err="1" smtClean="0">
                <a:latin typeface="Helvetica"/>
                <a:cs typeface="Helvetica"/>
              </a:rPr>
              <a:t>syntenic</a:t>
            </a:r>
            <a:r>
              <a:rPr lang="en-US" sz="1600" dirty="0" smtClean="0">
                <a:latin typeface="Helvetica"/>
                <a:cs typeface="Helvetica"/>
              </a:rPr>
              <a:t> conservation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large cluster expansion in potato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14" y="2105456"/>
            <a:ext cx="854306" cy="854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9078" y="3550825"/>
            <a:ext cx="1095256" cy="1095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400" y="64880"/>
            <a:ext cx="917133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Substantial increase in potato </a:t>
            </a:r>
            <a:r>
              <a:rPr lang="en-US" sz="240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vs. 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tomato NLR cluster size</a:t>
            </a:r>
          </a:p>
          <a:p>
            <a:pPr algn="ctr"/>
            <a:r>
              <a:rPr lang="en-GB" sz="2400" i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endParaRPr lang="en-GB" sz="240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1600" y="6581001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>
                <a:cs typeface="Helvetica"/>
              </a:rPr>
              <a:t>Andolfo</a:t>
            </a:r>
            <a:r>
              <a:rPr lang="en-US" sz="1200" dirty="0" smtClean="0">
                <a:cs typeface="Helvetica"/>
              </a:rPr>
              <a:t>  et </a:t>
            </a:r>
            <a:r>
              <a:rPr lang="en-US" sz="1200" dirty="0">
                <a:cs typeface="Helvetica"/>
              </a:rPr>
              <a:t>al</a:t>
            </a:r>
            <a:r>
              <a:rPr lang="en-US" sz="1200" i="1" dirty="0">
                <a:cs typeface="Helvetica"/>
              </a:rPr>
              <a:t>.</a:t>
            </a:r>
            <a:r>
              <a:rPr lang="en-US" sz="1200" dirty="0">
                <a:cs typeface="Helvetica"/>
              </a:rPr>
              <a:t> (</a:t>
            </a:r>
            <a:r>
              <a:rPr lang="en-US" sz="1200" dirty="0" smtClean="0">
                <a:cs typeface="Helvetica"/>
              </a:rPr>
              <a:t>2014) </a:t>
            </a:r>
            <a:r>
              <a:rPr lang="en-US" sz="1200" i="1" dirty="0" smtClean="0">
                <a:cs typeface="Helvetica"/>
              </a:rPr>
              <a:t>BMC </a:t>
            </a:r>
            <a:r>
              <a:rPr lang="en-US" sz="1200" i="1" dirty="0">
                <a:cs typeface="Helvetica"/>
              </a:rPr>
              <a:t>Plant </a:t>
            </a:r>
            <a:r>
              <a:rPr lang="en-US" sz="1200" i="1" dirty="0" err="1" smtClean="0">
                <a:cs typeface="Helvetica"/>
              </a:rPr>
              <a:t>Biol</a:t>
            </a:r>
            <a:endParaRPr lang="en-US" sz="12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7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7422" y="6099809"/>
            <a:ext cx="3216578" cy="70788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000" baseline="30000" dirty="0" smtClean="0">
                <a:latin typeface="Helvetica"/>
                <a:cs typeface="Helvetica"/>
              </a:rPr>
              <a:t>1</a:t>
            </a:r>
            <a:r>
              <a:rPr lang="en-US" sz="1000" dirty="0" smtClean="0">
                <a:latin typeface="Helvetica"/>
                <a:cs typeface="Helvetica"/>
              </a:rPr>
              <a:t>Jupe, Witek et al. </a:t>
            </a:r>
            <a:r>
              <a:rPr lang="en-US" sz="1000" dirty="0">
                <a:latin typeface="Helvetica"/>
                <a:cs typeface="Helvetica"/>
              </a:rPr>
              <a:t>(</a:t>
            </a:r>
            <a:r>
              <a:rPr lang="en-US" sz="1000" dirty="0" smtClean="0">
                <a:latin typeface="Helvetica"/>
                <a:cs typeface="Helvetica"/>
              </a:rPr>
              <a:t>2013) </a:t>
            </a:r>
            <a:r>
              <a:rPr lang="en-US" sz="1000" i="1" dirty="0" smtClean="0">
                <a:latin typeface="Helvetica"/>
                <a:cs typeface="Helvetica"/>
              </a:rPr>
              <a:t>Plant J</a:t>
            </a:r>
          </a:p>
          <a:p>
            <a:pPr algn="r"/>
            <a:r>
              <a:rPr lang="en-US" sz="1000" baseline="30000" dirty="0" smtClean="0">
                <a:latin typeface="Helvetica"/>
                <a:cs typeface="Helvetica"/>
              </a:rPr>
              <a:t>2</a:t>
            </a:r>
            <a:r>
              <a:rPr lang="en-US" sz="1000" dirty="0" smtClean="0">
                <a:latin typeface="Helvetica"/>
                <a:cs typeface="Helvetica"/>
              </a:rPr>
              <a:t>Witek, </a:t>
            </a:r>
            <a:r>
              <a:rPr lang="en-US" sz="1000" dirty="0" err="1" smtClean="0">
                <a:latin typeface="Helvetica"/>
                <a:cs typeface="Helvetica"/>
              </a:rPr>
              <a:t>Jupe</a:t>
            </a:r>
            <a:r>
              <a:rPr lang="en-US" sz="1000" dirty="0" smtClean="0">
                <a:latin typeface="Helvetica"/>
                <a:cs typeface="Helvetica"/>
              </a:rPr>
              <a:t> </a:t>
            </a:r>
            <a:r>
              <a:rPr lang="en-US" sz="1000" dirty="0">
                <a:latin typeface="Helvetica"/>
                <a:cs typeface="Helvetica"/>
              </a:rPr>
              <a:t>et al. </a:t>
            </a:r>
            <a:r>
              <a:rPr lang="en-US" sz="1000" i="1" dirty="0" smtClean="0">
                <a:latin typeface="Helvetica"/>
                <a:cs typeface="Helvetica"/>
              </a:rPr>
              <a:t>Nat </a:t>
            </a:r>
            <a:r>
              <a:rPr lang="en-US" sz="1000" i="1" dirty="0" err="1" smtClean="0">
                <a:latin typeface="Helvetica"/>
                <a:cs typeface="Helvetica"/>
              </a:rPr>
              <a:t>Biotechnol</a:t>
            </a:r>
            <a:r>
              <a:rPr lang="en-US" sz="1000" i="1" dirty="0" smtClean="0">
                <a:latin typeface="Helvetica"/>
                <a:cs typeface="Helvetica"/>
              </a:rPr>
              <a:t> </a:t>
            </a:r>
            <a:r>
              <a:rPr lang="en-US" sz="1000" dirty="0" smtClean="0">
                <a:latin typeface="Helvetica"/>
                <a:cs typeface="Helvetica"/>
              </a:rPr>
              <a:t>(2016)</a:t>
            </a:r>
          </a:p>
          <a:p>
            <a:pPr algn="r"/>
            <a:r>
              <a:rPr lang="en-US" sz="1000" baseline="30000" dirty="0" smtClean="0">
                <a:latin typeface="Helvetica"/>
                <a:cs typeface="Helvetica"/>
              </a:rPr>
              <a:t>3</a:t>
            </a:r>
            <a:r>
              <a:rPr lang="en-US" sz="1000" dirty="0" smtClean="0">
                <a:latin typeface="Helvetica"/>
                <a:cs typeface="Helvetica"/>
              </a:rPr>
              <a:t>Andolfo et al. </a:t>
            </a:r>
            <a:r>
              <a:rPr lang="en-US" sz="1000" i="1" dirty="0" smtClean="0">
                <a:latin typeface="Helvetica"/>
                <a:cs typeface="Helvetica"/>
              </a:rPr>
              <a:t>BMC Plant </a:t>
            </a:r>
            <a:r>
              <a:rPr lang="en-US" sz="1000" i="1" dirty="0" err="1" smtClean="0">
                <a:latin typeface="Helvetica"/>
                <a:cs typeface="Helvetica"/>
              </a:rPr>
              <a:t>Biol</a:t>
            </a:r>
            <a:r>
              <a:rPr lang="en-US" sz="1000" i="1" dirty="0" smtClean="0">
                <a:latin typeface="Helvetica"/>
                <a:cs typeface="Helvetica"/>
              </a:rPr>
              <a:t> </a:t>
            </a:r>
            <a:r>
              <a:rPr lang="en-US" sz="1000" dirty="0" smtClean="0">
                <a:latin typeface="Helvetica"/>
                <a:cs typeface="Helvetica"/>
              </a:rPr>
              <a:t>(2014)</a:t>
            </a:r>
          </a:p>
          <a:p>
            <a:pPr algn="r"/>
            <a:r>
              <a:rPr lang="en-US" sz="1000" baseline="30000" dirty="0" smtClean="0">
                <a:latin typeface="Helvetica"/>
                <a:cs typeface="Helvetica"/>
              </a:rPr>
              <a:t>4</a:t>
            </a:r>
            <a:r>
              <a:rPr lang="en-US" sz="1000" dirty="0" smtClean="0">
                <a:latin typeface="Helvetica"/>
                <a:cs typeface="Helvetica"/>
              </a:rPr>
              <a:t>Jupe, Witek et al. </a:t>
            </a:r>
            <a:r>
              <a:rPr lang="en-US" sz="1000" i="1" dirty="0" smtClean="0">
                <a:latin typeface="Helvetica"/>
                <a:cs typeface="Helvetica"/>
              </a:rPr>
              <a:t>in preparation</a:t>
            </a:r>
            <a:endParaRPr lang="en-US" sz="1000" i="1" dirty="0">
              <a:latin typeface="Helvetica"/>
              <a:cs typeface="Helvetica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55190"/>
              </p:ext>
            </p:extLst>
          </p:nvPr>
        </p:nvGraphicFramePr>
        <p:xfrm>
          <a:off x="482601" y="1141490"/>
          <a:ext cx="8429036" cy="2105641"/>
        </p:xfrm>
        <a:graphic>
          <a:graphicData uri="http://schemas.openxmlformats.org/drawingml/2006/table">
            <a:tbl>
              <a:tblPr/>
              <a:tblGrid>
                <a:gridCol w="2135613"/>
                <a:gridCol w="963079"/>
                <a:gridCol w="974149"/>
                <a:gridCol w="1140197"/>
                <a:gridCol w="952009"/>
                <a:gridCol w="1219428"/>
                <a:gridCol w="1044561"/>
              </a:tblGrid>
              <a:tr h="14044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RenSeq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70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Solanaceae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species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prior art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confirmed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novel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total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NGS platform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Solanum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tuberosum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clone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DM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1</a:t>
                      </a:r>
                      <a:endParaRPr lang="en-US" sz="1200" b="0" i="0" u="none" strike="noStrike" baseline="30000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438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424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338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755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GAII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Solanum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1" u="none" strike="noStrike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americanum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1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2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.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654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654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654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0" u="none" strike="noStrike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,</a:t>
                      </a:r>
                      <a:r>
                        <a:rPr 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0" u="none" strike="noStrike" baseline="0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PacBio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cDNA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, </a:t>
                      </a:r>
                      <a:r>
                        <a:rPr lang="en-US" sz="1200" b="0" i="0" u="none" strike="noStrike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S.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lycopersicum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Heinz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1706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294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221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105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326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cDNA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S. </a:t>
                      </a:r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pimpinellifolium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LA1589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cDNA, gDNA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Nicotiana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1" u="none" strike="noStrike" err="1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benthamiana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Nb-1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N. 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sylvestris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472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472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cDNA, gDNA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N. 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tomentosiformis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380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380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66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N. </a:t>
                      </a:r>
                      <a:r>
                        <a:rPr lang="en-US" sz="12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tabacum</a:t>
                      </a:r>
                      <a:r>
                        <a:rPr lang="en-US" sz="12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4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ongoing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ongoing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MiSeq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mbria"/>
                          <a:cs typeface="Cambria"/>
                        </a:rPr>
                        <a:t>gDNA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cs typeface="Cambri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29876" y="-99478"/>
            <a:ext cx="8477624" cy="1200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err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Solanaceae</a:t>
            </a:r>
            <a:r>
              <a:rPr lang="en-US" sz="240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-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wide </a:t>
            </a:r>
            <a:r>
              <a:rPr lang="en-US" sz="2400" i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de novo </a:t>
            </a:r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NLR annotations </a:t>
            </a:r>
          </a:p>
          <a:p>
            <a:pPr algn="ctr"/>
            <a:r>
              <a:rPr lang="en-US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Helvetica"/>
              </a:rPr>
              <a:t>using potato baits</a:t>
            </a:r>
          </a:p>
          <a:p>
            <a:pPr algn="ctr"/>
            <a:r>
              <a:rPr lang="en-GB" sz="2400" i="1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endParaRPr lang="en-GB" sz="2400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41400" y="3649007"/>
            <a:ext cx="5972635" cy="3013084"/>
            <a:chOff x="2056076" y="3625334"/>
            <a:chExt cx="5972635" cy="3013084"/>
          </a:xfrm>
        </p:grpSpPr>
        <p:grpSp>
          <p:nvGrpSpPr>
            <p:cNvPr id="5" name="Group 4"/>
            <p:cNvGrpSpPr/>
            <p:nvPr/>
          </p:nvGrpSpPr>
          <p:grpSpPr>
            <a:xfrm>
              <a:off x="2056076" y="4216400"/>
              <a:ext cx="4141524" cy="2422018"/>
              <a:chOff x="2056076" y="4216400"/>
              <a:chExt cx="4141524" cy="242201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2380" t="3809" r="2722" b="33900"/>
              <a:stretch/>
            </p:blipFill>
            <p:spPr>
              <a:xfrm>
                <a:off x="2215773" y="4402186"/>
                <a:ext cx="3981827" cy="18669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056076" y="6269086"/>
                <a:ext cx="1390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err="1" smtClean="0"/>
                  <a:t>Homoduplex</a:t>
                </a:r>
                <a:r>
                  <a:rPr lang="en-US" smtClean="0"/>
                  <a:t>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21373" y="6269086"/>
                <a:ext cx="1514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Heteroduplex</a:t>
                </a:r>
                <a:endParaRPr lang="en-US" dirty="0" smtClean="0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215773" y="4216400"/>
                <a:ext cx="369624" cy="381000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755773" y="4216400"/>
                <a:ext cx="369624" cy="381000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215773" y="3625334"/>
              <a:ext cx="581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Hybridization allows unpaired bases: 80% identity sufficient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6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350"/>
          <p:cNvSpPr/>
          <p:nvPr/>
        </p:nvSpPr>
        <p:spPr>
          <a:xfrm>
            <a:off x="0" y="0"/>
            <a:ext cx="1041400" cy="728172"/>
          </a:xfrm>
          <a:prstGeom prst="rect">
            <a:avLst/>
          </a:prstGeom>
          <a:gradFill flip="none" rotWithShape="1">
            <a:gsLst>
              <a:gs pos="8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1.</a:t>
            </a:r>
            <a:r>
              <a:rPr lang="en-US"/>
              <a:t>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58319" y="1169613"/>
            <a:ext cx="6228072" cy="60675"/>
            <a:chOff x="825500" y="762000"/>
            <a:chExt cx="8178800" cy="114300"/>
          </a:xfrm>
        </p:grpSpPr>
        <p:sp>
          <p:nvSpPr>
            <p:cNvPr id="385" name="Rectangle 384"/>
            <p:cNvSpPr/>
            <p:nvPr/>
          </p:nvSpPr>
          <p:spPr>
            <a:xfrm>
              <a:off x="825500" y="762000"/>
              <a:ext cx="817880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082800" y="762000"/>
              <a:ext cx="1181100" cy="1143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3263900" y="762000"/>
              <a:ext cx="1778000" cy="11430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81044" y="889839"/>
            <a:ext cx="341655" cy="2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+mj-lt"/>
                <a:cs typeface="Comic Sans MS"/>
              </a:rPr>
              <a:t>CC</a:t>
            </a:r>
            <a:endParaRPr lang="en-US" sz="1400" b="1">
              <a:latin typeface="+mj-lt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8105" y="882550"/>
            <a:ext cx="725146" cy="2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+mj-lt"/>
                <a:cs typeface="Comic Sans MS"/>
              </a:rPr>
              <a:t>NB_ARC</a:t>
            </a:r>
            <a:endParaRPr lang="en-US" sz="1400" b="1">
              <a:latin typeface="+mj-lt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6840" y="884373"/>
            <a:ext cx="419325" cy="2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+mj-lt"/>
                <a:cs typeface="Comic Sans MS"/>
              </a:rPr>
              <a:t>LRR</a:t>
            </a:r>
            <a:endParaRPr lang="en-US" sz="1400" b="1">
              <a:latin typeface="+mj-lt"/>
              <a:cs typeface="Comic Sans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72223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2191765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5540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/>
        </p:nvSpPr>
        <p:spPr>
          <a:xfrm>
            <a:off x="3150502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/>
        </p:nvSpPr>
        <p:spPr>
          <a:xfrm>
            <a:off x="4886432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5302282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5556280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5952011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/>
        </p:nvSpPr>
        <p:spPr>
          <a:xfrm>
            <a:off x="6271151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6471010" y="1171866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/>
        </p:nvSpPr>
        <p:spPr>
          <a:xfrm>
            <a:off x="7151198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/>
          <p:cNvSpPr/>
          <p:nvPr/>
        </p:nvSpPr>
        <p:spPr>
          <a:xfrm>
            <a:off x="7450996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/>
          <p:cNvSpPr/>
          <p:nvPr/>
        </p:nvSpPr>
        <p:spPr>
          <a:xfrm>
            <a:off x="6783704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/>
          <p:cNvSpPr/>
          <p:nvPr/>
        </p:nvSpPr>
        <p:spPr>
          <a:xfrm>
            <a:off x="6693441" y="1169613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3" name="Group 22"/>
          <p:cNvGrpSpPr/>
          <p:nvPr/>
        </p:nvGrpSpPr>
        <p:grpSpPr>
          <a:xfrm>
            <a:off x="1558319" y="1376350"/>
            <a:ext cx="6228072" cy="60675"/>
            <a:chOff x="825500" y="762000"/>
            <a:chExt cx="8178800" cy="114300"/>
          </a:xfrm>
        </p:grpSpPr>
        <p:sp>
          <p:nvSpPr>
            <p:cNvPr id="381" name="Rectangle 380"/>
            <p:cNvSpPr/>
            <p:nvPr/>
          </p:nvSpPr>
          <p:spPr>
            <a:xfrm>
              <a:off x="825500" y="762000"/>
              <a:ext cx="817880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082800" y="762000"/>
              <a:ext cx="1181100" cy="11430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3263900" y="762000"/>
              <a:ext cx="1778000" cy="11430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588274" y="1376350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/>
          <p:cNvSpPr/>
          <p:nvPr/>
        </p:nvSpPr>
        <p:spPr>
          <a:xfrm>
            <a:off x="2191765" y="1376350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42632" y="1376350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/>
          <p:cNvSpPr/>
          <p:nvPr/>
        </p:nvSpPr>
        <p:spPr>
          <a:xfrm>
            <a:off x="2815540" y="1376350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/>
          <p:cNvSpPr/>
          <p:nvPr/>
        </p:nvSpPr>
        <p:spPr>
          <a:xfrm>
            <a:off x="3150502" y="1376350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 28"/>
          <p:cNvSpPr/>
          <p:nvPr/>
        </p:nvSpPr>
        <p:spPr>
          <a:xfrm>
            <a:off x="4886432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5215243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/>
          <p:cNvSpPr/>
          <p:nvPr/>
        </p:nvSpPr>
        <p:spPr>
          <a:xfrm>
            <a:off x="5682002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ectangle 31"/>
          <p:cNvSpPr/>
          <p:nvPr/>
        </p:nvSpPr>
        <p:spPr>
          <a:xfrm>
            <a:off x="5847374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Rectangle 32"/>
          <p:cNvSpPr/>
          <p:nvPr/>
        </p:nvSpPr>
        <p:spPr>
          <a:xfrm>
            <a:off x="6087403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6406544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/>
          <p:cNvSpPr/>
          <p:nvPr/>
        </p:nvSpPr>
        <p:spPr>
          <a:xfrm>
            <a:off x="6606403" y="1378604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/>
          <p:cNvSpPr/>
          <p:nvPr/>
        </p:nvSpPr>
        <p:spPr>
          <a:xfrm>
            <a:off x="7209223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7402642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/>
          <p:cNvSpPr/>
          <p:nvPr/>
        </p:nvSpPr>
        <p:spPr>
          <a:xfrm>
            <a:off x="6812716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 38"/>
          <p:cNvSpPr/>
          <p:nvPr/>
        </p:nvSpPr>
        <p:spPr>
          <a:xfrm>
            <a:off x="6722454" y="1376350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0" name="Group 39"/>
          <p:cNvGrpSpPr/>
          <p:nvPr/>
        </p:nvGrpSpPr>
        <p:grpSpPr>
          <a:xfrm>
            <a:off x="1558319" y="1587594"/>
            <a:ext cx="6228072" cy="60675"/>
            <a:chOff x="825500" y="762000"/>
            <a:chExt cx="8178800" cy="114300"/>
          </a:xfrm>
        </p:grpSpPr>
        <p:sp>
          <p:nvSpPr>
            <p:cNvPr id="377" name="Rectangle 376"/>
            <p:cNvSpPr/>
            <p:nvPr/>
          </p:nvSpPr>
          <p:spPr>
            <a:xfrm>
              <a:off x="825500" y="762000"/>
              <a:ext cx="817880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2082800" y="762000"/>
              <a:ext cx="1181100" cy="11430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3263900" y="762000"/>
              <a:ext cx="1778000" cy="11430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2675312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Rectangle 41"/>
          <p:cNvSpPr/>
          <p:nvPr/>
        </p:nvSpPr>
        <p:spPr>
          <a:xfrm>
            <a:off x="1980514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342632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" name="Rectangle 43"/>
          <p:cNvSpPr/>
          <p:nvPr/>
        </p:nvSpPr>
        <p:spPr>
          <a:xfrm>
            <a:off x="2902579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Rectangle 44"/>
          <p:cNvSpPr/>
          <p:nvPr/>
        </p:nvSpPr>
        <p:spPr>
          <a:xfrm>
            <a:off x="4886432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Rectangle 45"/>
          <p:cNvSpPr/>
          <p:nvPr/>
        </p:nvSpPr>
        <p:spPr>
          <a:xfrm>
            <a:off x="5360306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Rectangle 46"/>
          <p:cNvSpPr/>
          <p:nvPr/>
        </p:nvSpPr>
        <p:spPr>
          <a:xfrm>
            <a:off x="5682002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6087403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Rectangle 48"/>
          <p:cNvSpPr/>
          <p:nvPr/>
        </p:nvSpPr>
        <p:spPr>
          <a:xfrm>
            <a:off x="6329176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/>
          <p:cNvSpPr/>
          <p:nvPr/>
        </p:nvSpPr>
        <p:spPr>
          <a:xfrm>
            <a:off x="6529036" y="1589847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/>
          <p:cNvSpPr/>
          <p:nvPr/>
        </p:nvSpPr>
        <p:spPr>
          <a:xfrm>
            <a:off x="7209223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/>
          <p:cNvSpPr/>
          <p:nvPr/>
        </p:nvSpPr>
        <p:spPr>
          <a:xfrm>
            <a:off x="6812716" y="158759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551391" y="2441526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002754" y="2751053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76575" y="232691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917014" y="224601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16200000">
            <a:off x="238378" y="2923311"/>
            <a:ext cx="968796" cy="278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cs typeface="Comic Sans MS"/>
              </a:rPr>
              <a:t>s</a:t>
            </a:r>
            <a:r>
              <a:rPr lang="en-US" sz="1400" b="1" smtClean="0">
                <a:cs typeface="Comic Sans MS"/>
              </a:rPr>
              <a:t>hort reads</a:t>
            </a:r>
            <a:endParaRPr lang="en-US" sz="1400" b="1">
              <a:cs typeface="Comic Sans M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872975" y="2428044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056722" y="2428044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206621" y="2431414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332612" y="2737571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613069" y="2734200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3" name="Oval 62"/>
          <p:cNvSpPr/>
          <p:nvPr/>
        </p:nvSpPr>
        <p:spPr>
          <a:xfrm>
            <a:off x="2869348" y="2730829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4" name="Straight Connector 63"/>
          <p:cNvCxnSpPr/>
          <p:nvPr/>
        </p:nvCxnSpPr>
        <p:spPr>
          <a:xfrm>
            <a:off x="5056479" y="224601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378060" y="2232537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Oval 65"/>
          <p:cNvSpPr/>
          <p:nvPr/>
        </p:nvSpPr>
        <p:spPr>
          <a:xfrm>
            <a:off x="5561807" y="2232537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Oval 66"/>
          <p:cNvSpPr/>
          <p:nvPr/>
        </p:nvSpPr>
        <p:spPr>
          <a:xfrm>
            <a:off x="5711707" y="2235907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195075" y="2320176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061668" y="2299953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0" name="Straight Connector 69"/>
          <p:cNvCxnSpPr/>
          <p:nvPr/>
        </p:nvCxnSpPr>
        <p:spPr>
          <a:xfrm>
            <a:off x="6174651" y="264992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513640" y="2333071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496234" y="2636446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/>
          <p:cNvSpPr/>
          <p:nvPr/>
        </p:nvSpPr>
        <p:spPr>
          <a:xfrm>
            <a:off x="6679981" y="2636446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Oval 73"/>
          <p:cNvSpPr/>
          <p:nvPr/>
        </p:nvSpPr>
        <p:spPr>
          <a:xfrm>
            <a:off x="6829880" y="2639817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Oval 74"/>
          <p:cNvSpPr/>
          <p:nvPr/>
        </p:nvSpPr>
        <p:spPr>
          <a:xfrm>
            <a:off x="6843498" y="2319590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Oval 75"/>
          <p:cNvSpPr/>
          <p:nvPr/>
        </p:nvSpPr>
        <p:spPr>
          <a:xfrm>
            <a:off x="7123955" y="2316218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7" name="Oval 76"/>
          <p:cNvSpPr/>
          <p:nvPr/>
        </p:nvSpPr>
        <p:spPr>
          <a:xfrm>
            <a:off x="7361076" y="2326331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8" name="Straight Connector 77"/>
          <p:cNvCxnSpPr/>
          <p:nvPr/>
        </p:nvCxnSpPr>
        <p:spPr>
          <a:xfrm>
            <a:off x="5401804" y="2529253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723385" y="2515769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0" name="Oval 79"/>
          <p:cNvSpPr/>
          <p:nvPr/>
        </p:nvSpPr>
        <p:spPr>
          <a:xfrm>
            <a:off x="5907132" y="2515769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Oval 80"/>
          <p:cNvSpPr/>
          <p:nvPr/>
        </p:nvSpPr>
        <p:spPr>
          <a:xfrm>
            <a:off x="6057031" y="2519141"/>
            <a:ext cx="34815" cy="24269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82" name="Straight Connector 81"/>
          <p:cNvCxnSpPr/>
          <p:nvPr/>
        </p:nvCxnSpPr>
        <p:spPr>
          <a:xfrm>
            <a:off x="1553440" y="2235906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015328" y="2535909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919727" y="2455009"/>
            <a:ext cx="7985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086246" y="2535909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926685" y="2455009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875021" y="2222424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2058768" y="2222424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208667" y="2225795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45184" y="2522427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1" name="Oval 90"/>
          <p:cNvSpPr/>
          <p:nvPr/>
        </p:nvSpPr>
        <p:spPr>
          <a:xfrm>
            <a:off x="2625642" y="2519055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2" name="Oval 91"/>
          <p:cNvSpPr/>
          <p:nvPr/>
        </p:nvSpPr>
        <p:spPr>
          <a:xfrm>
            <a:off x="2881922" y="2515685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3" name="Straight Connector 92"/>
          <p:cNvCxnSpPr/>
          <p:nvPr/>
        </p:nvCxnSpPr>
        <p:spPr>
          <a:xfrm>
            <a:off x="5066150" y="2455009"/>
            <a:ext cx="10201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387728" y="2441527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Oval 94"/>
          <p:cNvSpPr/>
          <p:nvPr/>
        </p:nvSpPr>
        <p:spPr>
          <a:xfrm>
            <a:off x="5571477" y="2441527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6" name="Oval 95"/>
          <p:cNvSpPr/>
          <p:nvPr/>
        </p:nvSpPr>
        <p:spPr>
          <a:xfrm>
            <a:off x="5721377" y="2444898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7" name="Straight Connector 96"/>
          <p:cNvCxnSpPr/>
          <p:nvPr/>
        </p:nvCxnSpPr>
        <p:spPr>
          <a:xfrm>
            <a:off x="4204746" y="2529167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5071339" y="2508943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9" name="Straight Connector 98"/>
          <p:cNvCxnSpPr/>
          <p:nvPr/>
        </p:nvCxnSpPr>
        <p:spPr>
          <a:xfrm>
            <a:off x="6174651" y="2455009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616074" y="2535909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496234" y="2441527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2" name="Oval 101"/>
          <p:cNvSpPr/>
          <p:nvPr/>
        </p:nvSpPr>
        <p:spPr>
          <a:xfrm>
            <a:off x="6679981" y="2441527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Oval 102"/>
          <p:cNvSpPr/>
          <p:nvPr/>
        </p:nvSpPr>
        <p:spPr>
          <a:xfrm>
            <a:off x="6829880" y="2444898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Oval 103"/>
          <p:cNvSpPr/>
          <p:nvPr/>
        </p:nvSpPr>
        <p:spPr>
          <a:xfrm>
            <a:off x="6945929" y="2522427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5" name="Oval 104"/>
          <p:cNvSpPr/>
          <p:nvPr/>
        </p:nvSpPr>
        <p:spPr>
          <a:xfrm>
            <a:off x="7226388" y="2519055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Oval 105"/>
          <p:cNvSpPr/>
          <p:nvPr/>
        </p:nvSpPr>
        <p:spPr>
          <a:xfrm>
            <a:off x="7482667" y="2515685"/>
            <a:ext cx="34815" cy="242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356542" y="2728005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678123" y="2714522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9" name="Oval 108"/>
          <p:cNvSpPr/>
          <p:nvPr/>
        </p:nvSpPr>
        <p:spPr>
          <a:xfrm>
            <a:off x="5861870" y="2714522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Oval 109"/>
          <p:cNvSpPr/>
          <p:nvPr/>
        </p:nvSpPr>
        <p:spPr>
          <a:xfrm>
            <a:off x="6011769" y="2717894"/>
            <a:ext cx="34815" cy="242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1573907" y="2643775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005657" y="232691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086246" y="2724674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926685" y="2643775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1895487" y="263029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2079235" y="263029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2229135" y="263366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omic Sans MS"/>
              <a:cs typeface="Comic Sans M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2335515" y="2313436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Oval 118"/>
          <p:cNvSpPr/>
          <p:nvPr/>
        </p:nvSpPr>
        <p:spPr>
          <a:xfrm>
            <a:off x="2615971" y="2310065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Oval 119"/>
          <p:cNvSpPr/>
          <p:nvPr/>
        </p:nvSpPr>
        <p:spPr>
          <a:xfrm>
            <a:off x="2872251" y="2306694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5066150" y="2643775"/>
            <a:ext cx="10201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5387728" y="263029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3" name="Oval 122"/>
          <p:cNvSpPr/>
          <p:nvPr/>
        </p:nvSpPr>
        <p:spPr>
          <a:xfrm>
            <a:off x="5571477" y="263029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4" name="Oval 123"/>
          <p:cNvSpPr/>
          <p:nvPr/>
        </p:nvSpPr>
        <p:spPr>
          <a:xfrm>
            <a:off x="5721377" y="2633663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4204746" y="2717933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5071339" y="2697709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6174651" y="2235542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531048" y="2739002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6496234" y="2222060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0" name="Oval 129"/>
          <p:cNvSpPr/>
          <p:nvPr/>
        </p:nvSpPr>
        <p:spPr>
          <a:xfrm>
            <a:off x="6679981" y="2222060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1" name="Oval 130"/>
          <p:cNvSpPr/>
          <p:nvPr/>
        </p:nvSpPr>
        <p:spPr>
          <a:xfrm>
            <a:off x="6829880" y="2225430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2" name="Oval 131"/>
          <p:cNvSpPr/>
          <p:nvPr/>
        </p:nvSpPr>
        <p:spPr>
          <a:xfrm>
            <a:off x="6860906" y="2725520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3" name="Oval 132"/>
          <p:cNvSpPr/>
          <p:nvPr/>
        </p:nvSpPr>
        <p:spPr>
          <a:xfrm>
            <a:off x="7141362" y="2722150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4" name="Oval 133"/>
          <p:cNvSpPr/>
          <p:nvPr/>
        </p:nvSpPr>
        <p:spPr>
          <a:xfrm>
            <a:off x="7397642" y="2718778"/>
            <a:ext cx="34815" cy="242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5397361" y="2326918"/>
            <a:ext cx="1020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5718942" y="2313436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7" name="Oval 136"/>
          <p:cNvSpPr/>
          <p:nvPr/>
        </p:nvSpPr>
        <p:spPr>
          <a:xfrm>
            <a:off x="5902690" y="2313436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Oval 137"/>
          <p:cNvSpPr/>
          <p:nvPr/>
        </p:nvSpPr>
        <p:spPr>
          <a:xfrm>
            <a:off x="6052589" y="2316807"/>
            <a:ext cx="34815" cy="2426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2919727" y="2650516"/>
            <a:ext cx="7985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939069" y="2232535"/>
            <a:ext cx="7985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1558319" y="3392087"/>
            <a:ext cx="6228072" cy="60675"/>
            <a:chOff x="825500" y="762000"/>
            <a:chExt cx="8178800" cy="114300"/>
          </a:xfrm>
        </p:grpSpPr>
        <p:sp>
          <p:nvSpPr>
            <p:cNvPr id="373" name="Rectangle 372"/>
            <p:cNvSpPr/>
            <p:nvPr/>
          </p:nvSpPr>
          <p:spPr>
            <a:xfrm>
              <a:off x="825500" y="762000"/>
              <a:ext cx="8178800" cy="114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2082800" y="762000"/>
              <a:ext cx="1181100" cy="11430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3263900" y="762000"/>
              <a:ext cx="1778000" cy="11430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2" name="Rectangle 141"/>
          <p:cNvSpPr/>
          <p:nvPr/>
        </p:nvSpPr>
        <p:spPr>
          <a:xfrm>
            <a:off x="2588274" y="3392087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3" name="Rectangle 142"/>
          <p:cNvSpPr/>
          <p:nvPr/>
        </p:nvSpPr>
        <p:spPr>
          <a:xfrm>
            <a:off x="2191765" y="3392087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4" name="Rectangle 143"/>
          <p:cNvSpPr/>
          <p:nvPr/>
        </p:nvSpPr>
        <p:spPr>
          <a:xfrm>
            <a:off x="2342632" y="3392087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Rectangle 144"/>
          <p:cNvSpPr/>
          <p:nvPr/>
        </p:nvSpPr>
        <p:spPr>
          <a:xfrm>
            <a:off x="2815540" y="3392087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6" name="Rectangle 145"/>
          <p:cNvSpPr/>
          <p:nvPr/>
        </p:nvSpPr>
        <p:spPr>
          <a:xfrm>
            <a:off x="3150502" y="3392087"/>
            <a:ext cx="34815" cy="60675"/>
          </a:xfrm>
          <a:prstGeom prst="rect">
            <a:avLst/>
          </a:prstGeom>
          <a:solidFill>
            <a:srgbClr val="E46C0A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7" name="Rectangle 146"/>
          <p:cNvSpPr/>
          <p:nvPr/>
        </p:nvSpPr>
        <p:spPr>
          <a:xfrm>
            <a:off x="4886432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8" name="Rectangle 147"/>
          <p:cNvSpPr/>
          <p:nvPr/>
        </p:nvSpPr>
        <p:spPr>
          <a:xfrm>
            <a:off x="5215243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9" name="Rectangle 148"/>
          <p:cNvSpPr/>
          <p:nvPr/>
        </p:nvSpPr>
        <p:spPr>
          <a:xfrm>
            <a:off x="5682002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Rectangle 149"/>
          <p:cNvSpPr/>
          <p:nvPr/>
        </p:nvSpPr>
        <p:spPr>
          <a:xfrm>
            <a:off x="5847374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1" name="Rectangle 150"/>
          <p:cNvSpPr/>
          <p:nvPr/>
        </p:nvSpPr>
        <p:spPr>
          <a:xfrm>
            <a:off x="6087403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2" name="Rectangle 151"/>
          <p:cNvSpPr/>
          <p:nvPr/>
        </p:nvSpPr>
        <p:spPr>
          <a:xfrm>
            <a:off x="6406544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3" name="Rectangle 152"/>
          <p:cNvSpPr/>
          <p:nvPr/>
        </p:nvSpPr>
        <p:spPr>
          <a:xfrm>
            <a:off x="6606403" y="3394341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4" name="Rectangle 153"/>
          <p:cNvSpPr/>
          <p:nvPr/>
        </p:nvSpPr>
        <p:spPr>
          <a:xfrm>
            <a:off x="7209223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Rectangle 154"/>
          <p:cNvSpPr/>
          <p:nvPr/>
        </p:nvSpPr>
        <p:spPr>
          <a:xfrm>
            <a:off x="7402642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6" name="Rectangle 155"/>
          <p:cNvSpPr/>
          <p:nvPr/>
        </p:nvSpPr>
        <p:spPr>
          <a:xfrm>
            <a:off x="6812716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7" name="Rectangle 156"/>
          <p:cNvSpPr/>
          <p:nvPr/>
        </p:nvSpPr>
        <p:spPr>
          <a:xfrm>
            <a:off x="6722454" y="3392087"/>
            <a:ext cx="34815" cy="60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58" name="Group 157"/>
          <p:cNvGrpSpPr/>
          <p:nvPr/>
        </p:nvGrpSpPr>
        <p:grpSpPr>
          <a:xfrm>
            <a:off x="1558319" y="3603331"/>
            <a:ext cx="6228072" cy="60675"/>
            <a:chOff x="825500" y="762000"/>
            <a:chExt cx="8178800" cy="114300"/>
          </a:xfrm>
        </p:grpSpPr>
        <p:sp>
          <p:nvSpPr>
            <p:cNvPr id="369" name="Rectangle 368"/>
            <p:cNvSpPr/>
            <p:nvPr/>
          </p:nvSpPr>
          <p:spPr>
            <a:xfrm>
              <a:off x="825500" y="762000"/>
              <a:ext cx="8178800" cy="114300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082800" y="762000"/>
              <a:ext cx="1181100" cy="11430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3263900" y="762000"/>
              <a:ext cx="1778000" cy="114300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9" name="Rectangle 158"/>
          <p:cNvSpPr/>
          <p:nvPr/>
        </p:nvSpPr>
        <p:spPr>
          <a:xfrm>
            <a:off x="2675312" y="3603331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0" name="Rectangle 159"/>
          <p:cNvSpPr/>
          <p:nvPr/>
        </p:nvSpPr>
        <p:spPr>
          <a:xfrm>
            <a:off x="1980514" y="3603331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1" name="Rectangle 160"/>
          <p:cNvSpPr/>
          <p:nvPr/>
        </p:nvSpPr>
        <p:spPr>
          <a:xfrm>
            <a:off x="2342632" y="3603331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2" name="Rectangle 161"/>
          <p:cNvSpPr/>
          <p:nvPr/>
        </p:nvSpPr>
        <p:spPr>
          <a:xfrm>
            <a:off x="2902579" y="3603331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3" name="Rectangle 162"/>
          <p:cNvSpPr/>
          <p:nvPr/>
        </p:nvSpPr>
        <p:spPr>
          <a:xfrm>
            <a:off x="4896103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4" name="Rectangle 163"/>
          <p:cNvSpPr/>
          <p:nvPr/>
        </p:nvSpPr>
        <p:spPr>
          <a:xfrm>
            <a:off x="5311953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5" name="Rectangle 164"/>
          <p:cNvSpPr/>
          <p:nvPr/>
        </p:nvSpPr>
        <p:spPr>
          <a:xfrm>
            <a:off x="5565948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6" name="Rectangle 165"/>
          <p:cNvSpPr/>
          <p:nvPr/>
        </p:nvSpPr>
        <p:spPr>
          <a:xfrm>
            <a:off x="5961682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7" name="Rectangle 166"/>
          <p:cNvSpPr/>
          <p:nvPr/>
        </p:nvSpPr>
        <p:spPr>
          <a:xfrm>
            <a:off x="6280822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8" name="Rectangle 167"/>
          <p:cNvSpPr/>
          <p:nvPr/>
        </p:nvSpPr>
        <p:spPr>
          <a:xfrm>
            <a:off x="6480681" y="3605584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9" name="Rectangle 168"/>
          <p:cNvSpPr/>
          <p:nvPr/>
        </p:nvSpPr>
        <p:spPr>
          <a:xfrm>
            <a:off x="7160867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0" name="Rectangle 169"/>
          <p:cNvSpPr/>
          <p:nvPr/>
        </p:nvSpPr>
        <p:spPr>
          <a:xfrm>
            <a:off x="7460667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1" name="Rectangle 170"/>
          <p:cNvSpPr/>
          <p:nvPr/>
        </p:nvSpPr>
        <p:spPr>
          <a:xfrm>
            <a:off x="6793374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2" name="Rectangle 171"/>
          <p:cNvSpPr/>
          <p:nvPr/>
        </p:nvSpPr>
        <p:spPr>
          <a:xfrm>
            <a:off x="6703112" y="3603331"/>
            <a:ext cx="34815" cy="60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73" name="Group 172"/>
          <p:cNvGrpSpPr/>
          <p:nvPr/>
        </p:nvGrpSpPr>
        <p:grpSpPr>
          <a:xfrm>
            <a:off x="3798105" y="3850520"/>
            <a:ext cx="3981358" cy="62901"/>
            <a:chOff x="3775919" y="757807"/>
            <a:chExt cx="5228381" cy="118493"/>
          </a:xfrm>
        </p:grpSpPr>
        <p:sp>
          <p:nvSpPr>
            <p:cNvPr id="365" name="Rectangle 364"/>
            <p:cNvSpPr/>
            <p:nvPr/>
          </p:nvSpPr>
          <p:spPr>
            <a:xfrm>
              <a:off x="3775919" y="757807"/>
              <a:ext cx="5228381" cy="1184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041900" y="762000"/>
              <a:ext cx="2921000" cy="1143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74" name="Rectangle 173"/>
          <p:cNvSpPr/>
          <p:nvPr/>
        </p:nvSpPr>
        <p:spPr>
          <a:xfrm>
            <a:off x="4879505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5" name="Rectangle 174"/>
          <p:cNvSpPr/>
          <p:nvPr/>
        </p:nvSpPr>
        <p:spPr>
          <a:xfrm>
            <a:off x="5353380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6" name="Rectangle 175"/>
          <p:cNvSpPr/>
          <p:nvPr/>
        </p:nvSpPr>
        <p:spPr>
          <a:xfrm>
            <a:off x="5675074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7" name="Rectangle 176"/>
          <p:cNvSpPr/>
          <p:nvPr/>
        </p:nvSpPr>
        <p:spPr>
          <a:xfrm>
            <a:off x="6080476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8" name="Rectangle 177"/>
          <p:cNvSpPr/>
          <p:nvPr/>
        </p:nvSpPr>
        <p:spPr>
          <a:xfrm>
            <a:off x="6322249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9" name="Rectangle 178"/>
          <p:cNvSpPr/>
          <p:nvPr/>
        </p:nvSpPr>
        <p:spPr>
          <a:xfrm>
            <a:off x="6522108" y="3854997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0" name="Rectangle 179"/>
          <p:cNvSpPr/>
          <p:nvPr/>
        </p:nvSpPr>
        <p:spPr>
          <a:xfrm>
            <a:off x="7202296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1" name="Rectangle 180"/>
          <p:cNvSpPr/>
          <p:nvPr/>
        </p:nvSpPr>
        <p:spPr>
          <a:xfrm>
            <a:off x="6805789" y="3852744"/>
            <a:ext cx="34815" cy="6067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45" name="Straight Connector 344"/>
          <p:cNvCxnSpPr/>
          <p:nvPr/>
        </p:nvCxnSpPr>
        <p:spPr>
          <a:xfrm>
            <a:off x="953386" y="1965038"/>
            <a:ext cx="0" cy="214057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1063053" y="1863106"/>
            <a:ext cx="539596" cy="2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cs typeface="Comic Sans MS"/>
              </a:rPr>
              <a:t>reads</a:t>
            </a:r>
            <a:endParaRPr lang="en-US" sz="1400" b="1">
              <a:cs typeface="Comic Sans MS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1117886" y="2831461"/>
            <a:ext cx="796029" cy="2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cs typeface="Comic Sans MS"/>
              </a:rPr>
              <a:t>assembly</a:t>
            </a:r>
            <a:endParaRPr lang="en-US" sz="1400" b="1">
              <a:cs typeface="Comic Sans MS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5155375" y="3931752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rgbClr val="B2186A"/>
                </a:solidFill>
                <a:cs typeface="Comic Sans MS"/>
              </a:rPr>
              <a:t>short reads = chimeric/partial </a:t>
            </a:r>
            <a:r>
              <a:rPr lang="en-US" sz="1400" b="1" err="1" smtClean="0">
                <a:solidFill>
                  <a:srgbClr val="B2186A"/>
                </a:solidFill>
                <a:cs typeface="Comic Sans MS"/>
              </a:rPr>
              <a:t>contigs</a:t>
            </a:r>
            <a:endParaRPr lang="en-US" sz="1400" b="1">
              <a:solidFill>
                <a:srgbClr val="B2186A"/>
              </a:solidFill>
              <a:cs typeface="Comic Sans MS"/>
            </a:endParaRPr>
          </a:p>
        </p:txBody>
      </p:sp>
      <p:sp>
        <p:nvSpPr>
          <p:cNvPr id="356" name="Down Arrow 355"/>
          <p:cNvSpPr/>
          <p:nvPr/>
        </p:nvSpPr>
        <p:spPr>
          <a:xfrm>
            <a:off x="4133720" y="2933393"/>
            <a:ext cx="1288823" cy="254830"/>
          </a:xfrm>
          <a:prstGeom prst="downArrow">
            <a:avLst/>
          </a:prstGeom>
          <a:gradFill flip="none" rotWithShape="1">
            <a:gsLst>
              <a:gs pos="64000">
                <a:srgbClr val="B2186A"/>
              </a:gs>
              <a:gs pos="100000">
                <a:srgbClr val="FFFFFF"/>
              </a:gs>
            </a:gsLst>
            <a:lin ang="16200000" scaled="0"/>
            <a:tileRect/>
          </a:gradFill>
          <a:ln>
            <a:solidFill>
              <a:srgbClr val="B218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9" name="TextBox 388"/>
          <p:cNvSpPr txBox="1"/>
          <p:nvPr/>
        </p:nvSpPr>
        <p:spPr>
          <a:xfrm>
            <a:off x="1026270" y="758154"/>
            <a:ext cx="78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cs typeface="Comic Sans MS"/>
              </a:rPr>
              <a:t>genome</a:t>
            </a:r>
            <a:endParaRPr lang="en-US" sz="1400" b="1">
              <a:cs typeface="Comic Sans MS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35496" y="82724"/>
            <a:ext cx="918051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smtClean="0">
                <a:solidFill>
                  <a:srgbClr val="00009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Comic Sans MS"/>
              </a:rPr>
              <a:t>NLR assembly problem</a:t>
            </a:r>
            <a:endParaRPr lang="en-US" sz="2400" i="1">
              <a:solidFill>
                <a:srgbClr val="00009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Comic Sans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5878" y="4309476"/>
            <a:ext cx="7263700" cy="2497335"/>
            <a:chOff x="605878" y="4309476"/>
            <a:chExt cx="7263700" cy="2497335"/>
          </a:xfrm>
        </p:grpSpPr>
        <p:cxnSp>
          <p:nvCxnSpPr>
            <p:cNvPr id="347" name="Straight Connector 346"/>
            <p:cNvCxnSpPr/>
            <p:nvPr/>
          </p:nvCxnSpPr>
          <p:spPr>
            <a:xfrm>
              <a:off x="953386" y="4309476"/>
              <a:ext cx="0" cy="2497335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605878" y="4423444"/>
              <a:ext cx="7263700" cy="2383367"/>
              <a:chOff x="605878" y="4423444"/>
              <a:chExt cx="7263700" cy="2383367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1300223" y="5317639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407842" y="4851793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4460139" y="4851793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1795994" y="5233369"/>
                <a:ext cx="24685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/>
              <p:cNvSpPr/>
              <p:nvPr/>
            </p:nvSpPr>
            <p:spPr>
              <a:xfrm>
                <a:off x="2117577" y="5219887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2301324" y="5219887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2451224" y="5223257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2573190" y="483831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2853646" y="483494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3109926" y="483157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97" name="Straight Connector 196"/>
              <p:cNvCxnSpPr/>
              <p:nvPr/>
            </p:nvCxnSpPr>
            <p:spPr>
              <a:xfrm>
                <a:off x="4508977" y="5000783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Oval 197"/>
              <p:cNvSpPr/>
              <p:nvPr/>
            </p:nvSpPr>
            <p:spPr>
              <a:xfrm>
                <a:off x="5780621" y="498730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964370" y="498730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114269" y="499067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6889125" y="498730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072872" y="498730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222772" y="499067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173936" y="483831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454392" y="483494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710672" y="483157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5967250" y="483831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6150997" y="4838311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300896" y="4841682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3005551" y="4932693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/>
              <p:cNvSpPr/>
              <p:nvPr/>
            </p:nvSpPr>
            <p:spPr>
              <a:xfrm>
                <a:off x="5789812" y="4912469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939709" y="4915840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109926" y="4912469"/>
                <a:ext cx="34815" cy="2426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14" name="Straight Connector 213"/>
              <p:cNvCxnSpPr/>
              <p:nvPr/>
            </p:nvCxnSpPr>
            <p:spPr>
              <a:xfrm>
                <a:off x="4489154" y="5074267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830924" y="4993367"/>
                <a:ext cx="24685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Oval 215"/>
              <p:cNvSpPr/>
              <p:nvPr/>
            </p:nvSpPr>
            <p:spPr>
              <a:xfrm>
                <a:off x="2152503" y="4979886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2336252" y="4979886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2486152" y="4983256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2465570" y="5304157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2746028" y="5300786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002307" y="5297415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4416570" y="5236740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 222"/>
              <p:cNvSpPr/>
              <p:nvPr/>
            </p:nvSpPr>
            <p:spPr>
              <a:xfrm>
                <a:off x="5688215" y="5223257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871963" y="5223257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6021862" y="5226629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6796718" y="5223257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6980466" y="5223257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7130365" y="5226629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202949" y="5060785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483405" y="5057414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7739685" y="5054043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5996262" y="5060785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6180010" y="5060785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6329909" y="5064156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35" name="Straight Connector 234"/>
              <p:cNvCxnSpPr/>
              <p:nvPr/>
            </p:nvCxnSpPr>
            <p:spPr>
              <a:xfrm>
                <a:off x="3064189" y="5384382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Oval 235"/>
              <p:cNvSpPr/>
              <p:nvPr/>
            </p:nvSpPr>
            <p:spPr>
              <a:xfrm>
                <a:off x="5664700" y="5364159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5848449" y="5364159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5998349" y="5367529"/>
                <a:ext cx="34815" cy="2426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168564" y="5364159"/>
                <a:ext cx="34815" cy="24269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1346149" y="5081682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4532621" y="5310224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726679" y="4784377"/>
                <a:ext cx="24685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Oval 242"/>
              <p:cNvSpPr/>
              <p:nvPr/>
            </p:nvSpPr>
            <p:spPr>
              <a:xfrm>
                <a:off x="2048260" y="4770895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2232007" y="4770895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2381906" y="4774265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2511497" y="5068200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2791954" y="5064829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3048233" y="5061458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49" name="Straight Connector 248"/>
              <p:cNvCxnSpPr/>
              <p:nvPr/>
            </p:nvCxnSpPr>
            <p:spPr>
              <a:xfrm>
                <a:off x="4402726" y="4784377"/>
                <a:ext cx="33369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Oval 249"/>
              <p:cNvSpPr/>
              <p:nvPr/>
            </p:nvSpPr>
            <p:spPr>
              <a:xfrm>
                <a:off x="5674373" y="477089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5858120" y="477089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6008020" y="477426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6782874" y="477089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6966623" y="477089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7116523" y="4774265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246416" y="5296742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7526873" y="5293371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7783152" y="5290001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6039730" y="5296742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6223477" y="5296742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6373376" y="5300113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62" name="Straight Connector 261"/>
              <p:cNvCxnSpPr/>
              <p:nvPr/>
            </p:nvCxnSpPr>
            <p:spPr>
              <a:xfrm>
                <a:off x="2954599" y="5155167"/>
                <a:ext cx="29786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Oval 262"/>
              <p:cNvSpPr/>
              <p:nvPr/>
            </p:nvSpPr>
            <p:spPr>
              <a:xfrm>
                <a:off x="5555112" y="5134943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5738860" y="5134943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5888759" y="5138314"/>
                <a:ext cx="34815" cy="242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3058974" y="5134943"/>
                <a:ext cx="34815" cy="2426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93" name="Group 292"/>
              <p:cNvGrpSpPr/>
              <p:nvPr/>
            </p:nvGrpSpPr>
            <p:grpSpPr>
              <a:xfrm>
                <a:off x="1570933" y="6195460"/>
                <a:ext cx="6228072" cy="60675"/>
                <a:chOff x="825500" y="762000"/>
                <a:chExt cx="8178800" cy="114300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825500" y="762000"/>
                  <a:ext cx="817880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2082800" y="762000"/>
                  <a:ext cx="1181100" cy="1143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263900" y="762000"/>
                  <a:ext cx="1778000" cy="114300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5041900" y="762000"/>
                  <a:ext cx="2921000" cy="1143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294" name="Rectangle 293"/>
              <p:cNvSpPr/>
              <p:nvPr/>
            </p:nvSpPr>
            <p:spPr>
              <a:xfrm>
                <a:off x="2600888" y="6195460"/>
                <a:ext cx="34815" cy="6067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rgbClr val="E46C0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2204380" y="6195460"/>
                <a:ext cx="34815" cy="6067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rgbClr val="E46C0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2355246" y="6195460"/>
                <a:ext cx="34815" cy="6067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rgbClr val="E46C0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2828154" y="6195460"/>
                <a:ext cx="34815" cy="6067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rgbClr val="E46C0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163116" y="6195460"/>
                <a:ext cx="34815" cy="60675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rgbClr val="E46C0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4899046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227858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694615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859987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6100015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6419158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6619017" y="6197712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7221837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7415256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6825330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6735068" y="6195460"/>
                <a:ext cx="34815" cy="60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30" name="Group 329"/>
              <p:cNvGrpSpPr/>
              <p:nvPr/>
            </p:nvGrpSpPr>
            <p:grpSpPr>
              <a:xfrm>
                <a:off x="1569024" y="6362883"/>
                <a:ext cx="6228072" cy="60675"/>
                <a:chOff x="825500" y="762000"/>
                <a:chExt cx="8178800" cy="114300"/>
              </a:xfrm>
            </p:grpSpPr>
            <p:sp>
              <p:nvSpPr>
                <p:cNvPr id="357" name="Rectangle 356"/>
                <p:cNvSpPr/>
                <p:nvPr/>
              </p:nvSpPr>
              <p:spPr>
                <a:xfrm>
                  <a:off x="825500" y="762000"/>
                  <a:ext cx="8178800" cy="1143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2082800" y="762000"/>
                  <a:ext cx="1181100" cy="1143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263900" y="762000"/>
                  <a:ext cx="1778000" cy="114300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rgbClr val="008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5041900" y="762000"/>
                  <a:ext cx="2921000" cy="1143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331" name="Rectangle 330"/>
              <p:cNvSpPr/>
              <p:nvPr/>
            </p:nvSpPr>
            <p:spPr>
              <a:xfrm>
                <a:off x="2482927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2202471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826245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3161207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897137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5312987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566985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962716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6281856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6481715" y="6365136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7161903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7461701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6794409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6704145" y="6362883"/>
                <a:ext cx="34815" cy="606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16200000">
                <a:off x="291055" y="5437443"/>
                <a:ext cx="908548" cy="278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cs typeface="Comic Sans MS"/>
                  </a:rPr>
                  <a:t>l</a:t>
                </a:r>
                <a:r>
                  <a:rPr lang="en-US" sz="1400" b="1" smtClean="0">
                    <a:cs typeface="Comic Sans MS"/>
                  </a:rPr>
                  <a:t>ong reads</a:t>
                </a:r>
                <a:endParaRPr lang="en-US" sz="1400" b="1">
                  <a:cs typeface="Comic Sans MS"/>
                </a:endParaRPr>
              </a:p>
            </p:txBody>
          </p:sp>
          <p:sp>
            <p:nvSpPr>
              <p:cNvPr id="349" name="TextBox 348"/>
              <p:cNvSpPr txBox="1"/>
              <p:nvPr/>
            </p:nvSpPr>
            <p:spPr>
              <a:xfrm>
                <a:off x="1099009" y="4423444"/>
                <a:ext cx="539596" cy="289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mtClean="0">
                    <a:cs typeface="Comic Sans MS"/>
                  </a:rPr>
                  <a:t>reads</a:t>
                </a:r>
                <a:endParaRPr lang="en-US" sz="1400" b="1">
                  <a:cs typeface="Comic Sans MS"/>
                </a:endParaRPr>
              </a:p>
            </p:txBody>
          </p:sp>
          <p:sp>
            <p:nvSpPr>
              <p:cNvPr id="352" name="TextBox 351"/>
              <p:cNvSpPr txBox="1"/>
              <p:nvPr/>
            </p:nvSpPr>
            <p:spPr>
              <a:xfrm>
                <a:off x="1117886" y="5763253"/>
                <a:ext cx="1155120" cy="289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cs typeface="Comic Sans MS"/>
                  </a:rPr>
                  <a:t>l</a:t>
                </a:r>
                <a:r>
                  <a:rPr lang="en-US" sz="1400" b="1" smtClean="0">
                    <a:cs typeface="Comic Sans MS"/>
                  </a:rPr>
                  <a:t>ocal assembly</a:t>
                </a:r>
                <a:endParaRPr lang="en-US" sz="1400" b="1">
                  <a:cs typeface="Comic Sans MS"/>
                </a:endParaRPr>
              </a:p>
            </p:txBody>
          </p:sp>
          <p:sp>
            <p:nvSpPr>
              <p:cNvPr id="354" name="Down Arrow 353"/>
              <p:cNvSpPr/>
              <p:nvPr/>
            </p:nvSpPr>
            <p:spPr>
              <a:xfrm>
                <a:off x="4133720" y="5712619"/>
                <a:ext cx="1288823" cy="254830"/>
              </a:xfrm>
              <a:prstGeom prst="downArrow">
                <a:avLst/>
              </a:prstGeom>
              <a:gradFill flip="none" rotWithShape="1">
                <a:gsLst>
                  <a:gs pos="64000">
                    <a:srgbClr val="B2186A"/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  <a:ln>
                <a:solidFill>
                  <a:srgbClr val="B2186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2" name="TextBox 391"/>
              <p:cNvSpPr txBox="1"/>
              <p:nvPr/>
            </p:nvSpPr>
            <p:spPr>
              <a:xfrm>
                <a:off x="5244516" y="6499034"/>
                <a:ext cx="22621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smtClean="0">
                    <a:solidFill>
                      <a:srgbClr val="B2186A"/>
                    </a:solidFill>
                    <a:cs typeface="Comic Sans MS"/>
                  </a:rPr>
                  <a:t>Long reads = correct </a:t>
                </a:r>
                <a:r>
                  <a:rPr lang="en-US" sz="1400" b="1" err="1" smtClean="0">
                    <a:solidFill>
                      <a:srgbClr val="B2186A"/>
                    </a:solidFill>
                    <a:cs typeface="Comic Sans MS"/>
                  </a:rPr>
                  <a:t>contigs</a:t>
                </a:r>
                <a:endParaRPr lang="en-US" sz="1400" b="1">
                  <a:solidFill>
                    <a:srgbClr val="B2186A"/>
                  </a:solidFill>
                  <a:cs typeface="Comic Sans MS"/>
                </a:endParaRPr>
              </a:p>
            </p:txBody>
          </p:sp>
        </p:grpSp>
      </p:grpSp>
      <p:sp>
        <p:nvSpPr>
          <p:cNvPr id="390" name="Rectangle 389"/>
          <p:cNvSpPr/>
          <p:nvPr/>
        </p:nvSpPr>
        <p:spPr>
          <a:xfrm>
            <a:off x="-63500" y="693895"/>
            <a:ext cx="9144000" cy="45719"/>
          </a:xfrm>
          <a:prstGeom prst="rect">
            <a:avLst/>
          </a:prstGeom>
          <a:gradFill flip="none" rotWithShape="1">
            <a:gsLst>
              <a:gs pos="6700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11115</TotalTime>
  <Words>1678</Words>
  <Application>Microsoft Macintosh PowerPoint</Application>
  <PresentationFormat>On-screen Show (4:3)</PresentationFormat>
  <Paragraphs>605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Abadi MT Condensed Light</vt:lpstr>
      <vt:lpstr>Calibri</vt:lpstr>
      <vt:lpstr>Cambria</vt:lpstr>
      <vt:lpstr>Comic Sans MS</vt:lpstr>
      <vt:lpstr>Consolas</vt:lpstr>
      <vt:lpstr>Helvetica</vt:lpstr>
      <vt:lpstr>Wingdings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Sainsbury Laboratory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 Witek (TSL)</dc:creator>
  <cp:lastModifiedBy>Kamil Witek (TSL)</cp:lastModifiedBy>
  <cp:revision>390</cp:revision>
  <dcterms:created xsi:type="dcterms:W3CDTF">2015-06-02T12:03:09Z</dcterms:created>
  <dcterms:modified xsi:type="dcterms:W3CDTF">2017-08-01T13:28:48Z</dcterms:modified>
</cp:coreProperties>
</file>